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44" r:id="rId1"/>
  </p:sldMasterIdLst>
  <p:notesMasterIdLst>
    <p:notesMasterId r:id="rId55"/>
  </p:notesMasterIdLst>
  <p:sldIdLst>
    <p:sldId id="656" r:id="rId2"/>
    <p:sldId id="483" r:id="rId3"/>
    <p:sldId id="540" r:id="rId4"/>
    <p:sldId id="592" r:id="rId5"/>
    <p:sldId id="670" r:id="rId6"/>
    <p:sldId id="665" r:id="rId7"/>
    <p:sldId id="668" r:id="rId8"/>
    <p:sldId id="629" r:id="rId9"/>
    <p:sldId id="658" r:id="rId10"/>
    <p:sldId id="637" r:id="rId11"/>
    <p:sldId id="595" r:id="rId12"/>
    <p:sldId id="596" r:id="rId13"/>
    <p:sldId id="620" r:id="rId14"/>
    <p:sldId id="632" r:id="rId15"/>
    <p:sldId id="597" r:id="rId16"/>
    <p:sldId id="599" r:id="rId17"/>
    <p:sldId id="600" r:id="rId18"/>
    <p:sldId id="659" r:id="rId19"/>
    <p:sldId id="660" r:id="rId20"/>
    <p:sldId id="645" r:id="rId21"/>
    <p:sldId id="661" r:id="rId22"/>
    <p:sldId id="662" r:id="rId23"/>
    <p:sldId id="663" r:id="rId24"/>
    <p:sldId id="664" r:id="rId25"/>
    <p:sldId id="669" r:id="rId26"/>
    <p:sldId id="606" r:id="rId27"/>
    <p:sldId id="607" r:id="rId28"/>
    <p:sldId id="625" r:id="rId29"/>
    <p:sldId id="608" r:id="rId30"/>
    <p:sldId id="622" r:id="rId31"/>
    <p:sldId id="666" r:id="rId32"/>
    <p:sldId id="667" r:id="rId33"/>
    <p:sldId id="650" r:id="rId34"/>
    <p:sldId id="635" r:id="rId35"/>
    <p:sldId id="636" r:id="rId36"/>
    <p:sldId id="626" r:id="rId37"/>
    <p:sldId id="638" r:id="rId38"/>
    <p:sldId id="616" r:id="rId39"/>
    <p:sldId id="671" r:id="rId40"/>
    <p:sldId id="612" r:id="rId41"/>
    <p:sldId id="678" r:id="rId42"/>
    <p:sldId id="613" r:id="rId43"/>
    <p:sldId id="614" r:id="rId44"/>
    <p:sldId id="615" r:id="rId45"/>
    <p:sldId id="594" r:id="rId46"/>
    <p:sldId id="677" r:id="rId47"/>
    <p:sldId id="618" r:id="rId48"/>
    <p:sldId id="619" r:id="rId49"/>
    <p:sldId id="674" r:id="rId50"/>
    <p:sldId id="676" r:id="rId51"/>
    <p:sldId id="675" r:id="rId52"/>
    <p:sldId id="673" r:id="rId53"/>
    <p:sldId id="672" r:id="rId5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g" initials="H" lastIdx="1" clrIdx="0">
    <p:extLst>
      <p:ext uri="{19B8F6BF-5375-455C-9EA6-DF929625EA0E}">
        <p15:presenceInfo xmlns:p15="http://schemas.microsoft.com/office/powerpoint/2012/main" userId="H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8579" autoAdjust="0"/>
  </p:normalViewPr>
  <p:slideViewPr>
    <p:cSldViewPr>
      <p:cViewPr varScale="1">
        <p:scale>
          <a:sx n="70" d="100"/>
          <a:sy n="70" d="100"/>
        </p:scale>
        <p:origin x="118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21504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706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1504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04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21504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279C4D1-8A45-4F9B-87FF-2448867A4939}" type="slidenum">
              <a:rPr lang="en-US"/>
              <a:pPr/>
              <a:t>‹#›</a:t>
            </a:fld>
            <a:endParaRPr lang="en-US"/>
          </a:p>
        </p:txBody>
      </p:sp>
    </p:spTree>
    <p:extLst>
      <p:ext uri="{BB962C8B-B14F-4D97-AF65-F5344CB8AC3E}">
        <p14:creationId xmlns:p14="http://schemas.microsoft.com/office/powerpoint/2010/main" val="3008474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spcBef>
                <a:spcPct val="0"/>
              </a:spcBef>
            </a:pPr>
            <a:r>
              <a:rPr lang="en-US" smtClean="0"/>
              <a:t>William “Pete” Snell died of head injuries received in an amateur racing crash in 1956.  He had been wearing what was then a state of the art helmet but which failed to prevent fatal head injuries in what was otherwise said to be a survivable crash.</a:t>
            </a:r>
          </a:p>
        </p:txBody>
      </p:sp>
      <p:sp>
        <p:nvSpPr>
          <p:cNvPr id="78852" name="Slide Number Placeholder 3"/>
          <p:cNvSpPr>
            <a:spLocks noGrp="1"/>
          </p:cNvSpPr>
          <p:nvPr>
            <p:ph type="sldNum" sz="quarter" idx="5"/>
          </p:nvPr>
        </p:nvSpPr>
        <p:spPr>
          <a:noFill/>
        </p:spPr>
        <p:txBody>
          <a:bodyPr/>
          <a:lstStyle/>
          <a:p>
            <a:fld id="{AB760778-3A6F-4A75-9412-213894C50EC9}" type="slidenum">
              <a:rPr lang="en-US"/>
              <a:pPr/>
              <a:t>3</a:t>
            </a:fld>
            <a:endParaRPr lang="en-US"/>
          </a:p>
        </p:txBody>
      </p:sp>
    </p:spTree>
    <p:extLst>
      <p:ext uri="{BB962C8B-B14F-4D97-AF65-F5344CB8AC3E}">
        <p14:creationId xmlns:p14="http://schemas.microsoft.com/office/powerpoint/2010/main" val="249745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8C3BE39F-0133-401F-B9CB-29E231605153}" type="slidenum">
              <a:rPr lang="en-US"/>
              <a:pPr/>
              <a:t>25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mtClean="0"/>
              <a:t>This is an example of what impact can do.  This is a tested helmet which was sawn in half.  You can see what test impacts have done in the front.  The shell has recovered but the stiff liner has been permanently crushed.  It has actually recovered some of it’s thickness. During the impacts, it was squeezed much thinner.  Snell helmets need every bit of their wall thickness to pass the tests.  Of course, a smaller hit wouldn’t require as thick a liner but if that thinner walled helmet was to get a major hit, once the liner was used up the rest of the damage would go to destroying our test head form; or some rider’s head.  </a:t>
            </a:r>
          </a:p>
        </p:txBody>
      </p:sp>
    </p:spTree>
    <p:extLst>
      <p:ext uri="{BB962C8B-B14F-4D97-AF65-F5344CB8AC3E}">
        <p14:creationId xmlns:p14="http://schemas.microsoft.com/office/powerpoint/2010/main" val="273690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8C3BE39F-0133-401F-B9CB-29E231605153}" type="slidenum">
              <a:rPr lang="en-US"/>
              <a:pPr/>
              <a:t>41</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mtClean="0"/>
              <a:t>This is an example of what impact can do.  This is a tested helmet which was sawn in half.  You can see what test impacts have done in the front.  The shell has recovered but the stiff liner has been permanently crushed.  It has actually recovered some of it’s thickness. During the impacts, it was squeezed much thinner.  Snell helmets need every bit of their wall thickness to pass the tests.  Of course, a smaller hit wouldn’t require as thick a liner but if that thinner walled helmet was to get a major hit, once the liner was used up the rest of the damage would go to destroying our test head form; or some rider’s head.  </a:t>
            </a:r>
          </a:p>
        </p:txBody>
      </p:sp>
    </p:spTree>
    <p:extLst>
      <p:ext uri="{BB962C8B-B14F-4D97-AF65-F5344CB8AC3E}">
        <p14:creationId xmlns:p14="http://schemas.microsoft.com/office/powerpoint/2010/main" val="2526571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17B1D33-832B-44BC-B57E-F4D6E493C940}" type="datetime1">
              <a:rPr lang="en-US" smtClean="0"/>
              <a:pPr/>
              <a:t>9/23/2019</a:t>
            </a:fld>
            <a:endParaRPr lang="en-US"/>
          </a:p>
        </p:txBody>
      </p:sp>
      <p:sp>
        <p:nvSpPr>
          <p:cNvPr id="5" name="Footer Placeholder 4"/>
          <p:cNvSpPr>
            <a:spLocks noGrp="1"/>
          </p:cNvSpPr>
          <p:nvPr>
            <p:ph type="ftr" sz="quarter" idx="11"/>
          </p:nvPr>
        </p:nvSpPr>
        <p:spPr>
          <a:xfrm>
            <a:off x="533401" y="5936189"/>
            <a:ext cx="4021666" cy="365125"/>
          </a:xfrm>
        </p:spPr>
        <p:txBody>
          <a:bodyPr/>
          <a:lstStyle/>
          <a:p>
            <a:pPr>
              <a:defRPr/>
            </a:pPr>
            <a:r>
              <a:rPr lang="en-US" smtClean="0"/>
              <a:t>Snell Memorial Foundation, Inc.</a:t>
            </a:r>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6EE0ACD7-9642-49E2-A35B-122529E87FB3}" type="slidenum">
              <a:rPr lang="en-US" smtClean="0"/>
              <a:pPr/>
              <a:t>‹#›</a:t>
            </a:fld>
            <a:endParaRPr lang="en-US"/>
          </a:p>
        </p:txBody>
      </p:sp>
    </p:spTree>
    <p:extLst>
      <p:ext uri="{BB962C8B-B14F-4D97-AF65-F5344CB8AC3E}">
        <p14:creationId xmlns:p14="http://schemas.microsoft.com/office/powerpoint/2010/main" val="17923503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DAD02-966D-4A50-8BC3-83A39CE40D3D}" type="datetime1">
              <a:rPr lang="en-US" smtClean="0"/>
              <a:pPr/>
              <a:t>9/23/2019</a:t>
            </a:fld>
            <a:endParaRPr lang="en-US"/>
          </a:p>
        </p:txBody>
      </p:sp>
      <p:sp>
        <p:nvSpPr>
          <p:cNvPr id="6" name="Footer Placeholder 5"/>
          <p:cNvSpPr>
            <a:spLocks noGrp="1"/>
          </p:cNvSpPr>
          <p:nvPr>
            <p:ph type="ftr" sz="quarter" idx="11"/>
          </p:nvPr>
        </p:nvSpPr>
        <p:spPr/>
        <p:txBody>
          <a:bodyPr/>
          <a:lstStyle/>
          <a:p>
            <a:pPr>
              <a:defRPr/>
            </a:pPr>
            <a:r>
              <a:rPr lang="en-US" smtClean="0"/>
              <a:t>Snell Memorial Foundation, Inc.</a:t>
            </a:r>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67D46597-42F2-427E-B21A-9B93875A440F}" type="slidenum">
              <a:rPr lang="en-US" smtClean="0"/>
              <a:pPr/>
              <a:t>‹#›</a:t>
            </a:fld>
            <a:endParaRPr lang="en-US"/>
          </a:p>
        </p:txBody>
      </p:sp>
    </p:spTree>
    <p:extLst>
      <p:ext uri="{BB962C8B-B14F-4D97-AF65-F5344CB8AC3E}">
        <p14:creationId xmlns:p14="http://schemas.microsoft.com/office/powerpoint/2010/main" val="406286025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DAD02-966D-4A50-8BC3-83A39CE40D3D}" type="datetime1">
              <a:rPr lang="en-US" smtClean="0"/>
              <a:pPr/>
              <a:t>9/23/2019</a:t>
            </a:fld>
            <a:endParaRPr lang="en-US"/>
          </a:p>
        </p:txBody>
      </p:sp>
      <p:sp>
        <p:nvSpPr>
          <p:cNvPr id="6" name="Footer Placeholder 5"/>
          <p:cNvSpPr>
            <a:spLocks noGrp="1"/>
          </p:cNvSpPr>
          <p:nvPr>
            <p:ph type="ftr" sz="quarter" idx="11"/>
          </p:nvPr>
        </p:nvSpPr>
        <p:spPr/>
        <p:txBody>
          <a:bodyPr/>
          <a:lstStyle/>
          <a:p>
            <a:pPr>
              <a:defRPr/>
            </a:pPr>
            <a:r>
              <a:rPr lang="en-US" smtClean="0"/>
              <a:t>Snell Memorial Foundation, Inc.</a:t>
            </a:r>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67D46597-42F2-427E-B21A-9B93875A440F}" type="slidenum">
              <a:rPr lang="en-US" smtClean="0"/>
              <a:pPr/>
              <a:t>‹#›</a:t>
            </a:fld>
            <a:endParaRPr lang="en-US"/>
          </a:p>
        </p:txBody>
      </p:sp>
    </p:spTree>
    <p:extLst>
      <p:ext uri="{BB962C8B-B14F-4D97-AF65-F5344CB8AC3E}">
        <p14:creationId xmlns:p14="http://schemas.microsoft.com/office/powerpoint/2010/main" val="3722858432"/>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DAD02-966D-4A50-8BC3-83A39CE40D3D}" type="datetime1">
              <a:rPr lang="en-US" smtClean="0"/>
              <a:pPr/>
              <a:t>9/23/2019</a:t>
            </a:fld>
            <a:endParaRPr lang="en-US"/>
          </a:p>
        </p:txBody>
      </p:sp>
      <p:sp>
        <p:nvSpPr>
          <p:cNvPr id="6" name="Footer Placeholder 5"/>
          <p:cNvSpPr>
            <a:spLocks noGrp="1"/>
          </p:cNvSpPr>
          <p:nvPr>
            <p:ph type="ftr" sz="quarter" idx="11"/>
          </p:nvPr>
        </p:nvSpPr>
        <p:spPr/>
        <p:txBody>
          <a:bodyPr/>
          <a:lstStyle/>
          <a:p>
            <a:pPr>
              <a:defRPr/>
            </a:pPr>
            <a:r>
              <a:rPr lang="en-US" smtClean="0"/>
              <a:t>Snell Memorial Foundation, Inc.</a:t>
            </a:r>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67D46597-42F2-427E-B21A-9B93875A440F}" type="slidenum">
              <a:rPr lang="en-US" smtClean="0"/>
              <a:pPr/>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1186398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DAD02-966D-4A50-8BC3-83A39CE40D3D}" type="datetime1">
              <a:rPr lang="en-US" smtClean="0"/>
              <a:pPr/>
              <a:t>9/23/2019</a:t>
            </a:fld>
            <a:endParaRPr lang="en-US"/>
          </a:p>
        </p:txBody>
      </p:sp>
      <p:sp>
        <p:nvSpPr>
          <p:cNvPr id="6" name="Footer Placeholder 5"/>
          <p:cNvSpPr>
            <a:spLocks noGrp="1"/>
          </p:cNvSpPr>
          <p:nvPr>
            <p:ph type="ftr" sz="quarter" idx="11"/>
          </p:nvPr>
        </p:nvSpPr>
        <p:spPr/>
        <p:txBody>
          <a:bodyPr/>
          <a:lstStyle/>
          <a:p>
            <a:pPr>
              <a:defRPr/>
            </a:pPr>
            <a:r>
              <a:rPr lang="en-US" smtClean="0"/>
              <a:t>Snell Memorial Foundation, Inc.</a:t>
            </a:r>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67D46597-42F2-427E-B21A-9B93875A440F}" type="slidenum">
              <a:rPr lang="en-US" smtClean="0"/>
              <a:pPr/>
              <a:t>‹#›</a:t>
            </a:fld>
            <a:endParaRPr lang="en-US"/>
          </a:p>
        </p:txBody>
      </p:sp>
    </p:spTree>
    <p:extLst>
      <p:ext uri="{BB962C8B-B14F-4D97-AF65-F5344CB8AC3E}">
        <p14:creationId xmlns:p14="http://schemas.microsoft.com/office/powerpoint/2010/main" val="2972918125"/>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87DAD02-966D-4A50-8BC3-83A39CE40D3D}" type="datetime1">
              <a:rPr lang="en-US" smtClean="0"/>
              <a:pPr/>
              <a:t>9/23/2019</a:t>
            </a:fld>
            <a:endParaRPr lang="en-US"/>
          </a:p>
        </p:txBody>
      </p:sp>
      <p:sp>
        <p:nvSpPr>
          <p:cNvPr id="4" name="Footer Placeholder 3"/>
          <p:cNvSpPr>
            <a:spLocks noGrp="1"/>
          </p:cNvSpPr>
          <p:nvPr>
            <p:ph type="ftr" sz="quarter" idx="11"/>
          </p:nvPr>
        </p:nvSpPr>
        <p:spPr/>
        <p:txBody>
          <a:bodyPr/>
          <a:lstStyle/>
          <a:p>
            <a:pPr>
              <a:defRPr/>
            </a:pPr>
            <a:r>
              <a:rPr lang="en-US" smtClean="0"/>
              <a:t>Snell Memorial Foundation, Inc.</a:t>
            </a:r>
            <a:endParaRPr lang="en-US"/>
          </a:p>
        </p:txBody>
      </p:sp>
      <p:sp>
        <p:nvSpPr>
          <p:cNvPr id="5" name="Slide Number Placeholder 4"/>
          <p:cNvSpPr>
            <a:spLocks noGrp="1"/>
          </p:cNvSpPr>
          <p:nvPr>
            <p:ph type="sldNum" sz="quarter" idx="12"/>
          </p:nvPr>
        </p:nvSpPr>
        <p:spPr/>
        <p:txBody>
          <a:bodyPr/>
          <a:lstStyle/>
          <a:p>
            <a:fld id="{67D46597-42F2-427E-B21A-9B93875A440F}" type="slidenum">
              <a:rPr lang="en-US" smtClean="0"/>
              <a:pPr/>
              <a:t>‹#›</a:t>
            </a:fld>
            <a:endParaRPr lang="en-US"/>
          </a:p>
        </p:txBody>
      </p:sp>
    </p:spTree>
    <p:extLst>
      <p:ext uri="{BB962C8B-B14F-4D97-AF65-F5344CB8AC3E}">
        <p14:creationId xmlns:p14="http://schemas.microsoft.com/office/powerpoint/2010/main" val="397868811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87DAD02-966D-4A50-8BC3-83A39CE40D3D}" type="datetime1">
              <a:rPr lang="en-US" smtClean="0"/>
              <a:pPr/>
              <a:t>9/23/2019</a:t>
            </a:fld>
            <a:endParaRPr lang="en-US"/>
          </a:p>
        </p:txBody>
      </p:sp>
      <p:sp>
        <p:nvSpPr>
          <p:cNvPr id="4" name="Footer Placeholder 3"/>
          <p:cNvSpPr>
            <a:spLocks noGrp="1"/>
          </p:cNvSpPr>
          <p:nvPr>
            <p:ph type="ftr" sz="quarter" idx="11"/>
          </p:nvPr>
        </p:nvSpPr>
        <p:spPr/>
        <p:txBody>
          <a:bodyPr/>
          <a:lstStyle/>
          <a:p>
            <a:pPr>
              <a:defRPr/>
            </a:pPr>
            <a:r>
              <a:rPr lang="en-US" smtClean="0"/>
              <a:t>Snell Memorial Foundation, Inc.</a:t>
            </a:r>
            <a:endParaRPr lang="en-US"/>
          </a:p>
        </p:txBody>
      </p:sp>
      <p:sp>
        <p:nvSpPr>
          <p:cNvPr id="5" name="Slide Number Placeholder 4"/>
          <p:cNvSpPr>
            <a:spLocks noGrp="1"/>
          </p:cNvSpPr>
          <p:nvPr>
            <p:ph type="sldNum" sz="quarter" idx="12"/>
          </p:nvPr>
        </p:nvSpPr>
        <p:spPr/>
        <p:txBody>
          <a:bodyPr/>
          <a:lstStyle/>
          <a:p>
            <a:fld id="{67D46597-42F2-427E-B21A-9B93875A440F}" type="slidenum">
              <a:rPr lang="en-US" smtClean="0"/>
              <a:pPr/>
              <a:t>‹#›</a:t>
            </a:fld>
            <a:endParaRPr lang="en-US"/>
          </a:p>
        </p:txBody>
      </p:sp>
    </p:spTree>
    <p:extLst>
      <p:ext uri="{BB962C8B-B14F-4D97-AF65-F5344CB8AC3E}">
        <p14:creationId xmlns:p14="http://schemas.microsoft.com/office/powerpoint/2010/main" val="123569825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AC95CB-9EF5-4FA4-9053-358B7261EFDF}" type="datetime1">
              <a:rPr lang="en-US" smtClean="0"/>
              <a:pPr/>
              <a:t>9/23/2019</a:t>
            </a:fld>
            <a:endParaRPr lang="en-US"/>
          </a:p>
        </p:txBody>
      </p:sp>
      <p:sp>
        <p:nvSpPr>
          <p:cNvPr id="5" name="Footer Placeholder 4"/>
          <p:cNvSpPr>
            <a:spLocks noGrp="1"/>
          </p:cNvSpPr>
          <p:nvPr>
            <p:ph type="ftr" sz="quarter" idx="11"/>
          </p:nvPr>
        </p:nvSpPr>
        <p:spPr/>
        <p:txBody>
          <a:bodyPr/>
          <a:lstStyle/>
          <a:p>
            <a:pPr>
              <a:defRPr/>
            </a:pPr>
            <a:r>
              <a:rPr lang="en-US" smtClean="0"/>
              <a:t>Snell Memorial Foundation, Inc.</a:t>
            </a:r>
            <a:endParaRPr lang="en-US"/>
          </a:p>
        </p:txBody>
      </p:sp>
      <p:sp>
        <p:nvSpPr>
          <p:cNvPr id="6" name="Slide Number Placeholder 5"/>
          <p:cNvSpPr>
            <a:spLocks noGrp="1"/>
          </p:cNvSpPr>
          <p:nvPr>
            <p:ph type="sldNum" sz="quarter" idx="12"/>
          </p:nvPr>
        </p:nvSpPr>
        <p:spPr/>
        <p:txBody>
          <a:bodyPr/>
          <a:lstStyle/>
          <a:p>
            <a:fld id="{CA348134-6593-42A5-A699-F837549DA9BB}" type="slidenum">
              <a:rPr lang="en-US" smtClean="0"/>
              <a:pPr/>
              <a:t>‹#›</a:t>
            </a:fld>
            <a:endParaRPr lang="en-US"/>
          </a:p>
        </p:txBody>
      </p:sp>
    </p:spTree>
    <p:extLst>
      <p:ext uri="{BB962C8B-B14F-4D97-AF65-F5344CB8AC3E}">
        <p14:creationId xmlns:p14="http://schemas.microsoft.com/office/powerpoint/2010/main" val="191210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60C3C554-966D-403A-A2C9-1AECBF2953EA}" type="datetime1">
              <a:rPr lang="en-US" smtClean="0"/>
              <a:pPr/>
              <a:t>9/23/2019</a:t>
            </a:fld>
            <a:endParaRPr lang="en-US"/>
          </a:p>
        </p:txBody>
      </p:sp>
      <p:sp>
        <p:nvSpPr>
          <p:cNvPr id="5" name="Footer Placeholder 4"/>
          <p:cNvSpPr>
            <a:spLocks noGrp="1"/>
          </p:cNvSpPr>
          <p:nvPr>
            <p:ph type="ftr" sz="quarter" idx="11"/>
          </p:nvPr>
        </p:nvSpPr>
        <p:spPr>
          <a:xfrm>
            <a:off x="510241" y="5936189"/>
            <a:ext cx="4518959" cy="365125"/>
          </a:xfrm>
        </p:spPr>
        <p:txBody>
          <a:bodyPr/>
          <a:lstStyle/>
          <a:p>
            <a:pPr>
              <a:defRPr/>
            </a:pPr>
            <a:r>
              <a:rPr lang="en-US" smtClean="0"/>
              <a:t>Snell Memorial Foundation, Inc.</a:t>
            </a:r>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EC5D03C-5D8F-4C45-AB67-ED1F7BB873BC}" type="slidenum">
              <a:rPr lang="en-US" smtClean="0"/>
              <a:pPr/>
              <a:t>‹#›</a:t>
            </a:fld>
            <a:endParaRPr lang="en-US"/>
          </a:p>
        </p:txBody>
      </p:sp>
    </p:spTree>
    <p:extLst>
      <p:ext uri="{BB962C8B-B14F-4D97-AF65-F5344CB8AC3E}">
        <p14:creationId xmlns:p14="http://schemas.microsoft.com/office/powerpoint/2010/main" val="366158359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6621FC1-BD11-437C-84FE-F0E6F57DDC13}" type="datetime1">
              <a:rPr lang="en-US"/>
              <a:pPr/>
              <a:t>9/23/2019</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Snell Memorial Foundation, Inc.   www.smf.org</a:t>
            </a:r>
          </a:p>
        </p:txBody>
      </p:sp>
      <p:sp>
        <p:nvSpPr>
          <p:cNvPr id="9" name="Slide Number Placeholder 5"/>
          <p:cNvSpPr>
            <a:spLocks noGrp="1"/>
          </p:cNvSpPr>
          <p:nvPr>
            <p:ph type="sldNum" sz="quarter" idx="12"/>
          </p:nvPr>
        </p:nvSpPr>
        <p:spPr/>
        <p:txBody>
          <a:bodyPr/>
          <a:lstStyle>
            <a:lvl1pPr>
              <a:defRPr/>
            </a:lvl1pPr>
          </a:lstStyle>
          <a:p>
            <a:fld id="{401E1DFE-A216-4A4D-AFA4-6A631566D033}" type="slidenum">
              <a:rPr lang="en-US"/>
              <a:pPr/>
              <a:t>‹#›</a:t>
            </a:fld>
            <a:endParaRPr lang="en-US"/>
          </a:p>
        </p:txBody>
      </p:sp>
    </p:spTree>
    <p:extLst>
      <p:ext uri="{BB962C8B-B14F-4D97-AF65-F5344CB8AC3E}">
        <p14:creationId xmlns:p14="http://schemas.microsoft.com/office/powerpoint/2010/main" val="35395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5CAF17-563B-4FFB-8707-736DA4BEDFB1}" type="datetime1">
              <a:rPr lang="en-US" smtClean="0"/>
              <a:pPr/>
              <a:t>9/23/2019</a:t>
            </a:fld>
            <a:endParaRPr lang="en-US"/>
          </a:p>
        </p:txBody>
      </p:sp>
      <p:sp>
        <p:nvSpPr>
          <p:cNvPr id="5" name="Footer Placeholder 4"/>
          <p:cNvSpPr>
            <a:spLocks noGrp="1"/>
          </p:cNvSpPr>
          <p:nvPr>
            <p:ph type="ftr" sz="quarter" idx="11"/>
          </p:nvPr>
        </p:nvSpPr>
        <p:spPr/>
        <p:txBody>
          <a:bodyPr/>
          <a:lstStyle/>
          <a:p>
            <a:pPr>
              <a:defRPr/>
            </a:pPr>
            <a:r>
              <a:rPr lang="en-US" smtClean="0"/>
              <a:t>Snell Memorial Foundation, Inc.</a:t>
            </a:r>
            <a:endParaRPr lang="en-US"/>
          </a:p>
        </p:txBody>
      </p:sp>
      <p:sp>
        <p:nvSpPr>
          <p:cNvPr id="6" name="Slide Number Placeholder 5"/>
          <p:cNvSpPr>
            <a:spLocks noGrp="1"/>
          </p:cNvSpPr>
          <p:nvPr>
            <p:ph type="sldNum" sz="quarter" idx="12"/>
          </p:nvPr>
        </p:nvSpPr>
        <p:spPr/>
        <p:txBody>
          <a:bodyPr/>
          <a:lstStyle/>
          <a:p>
            <a:fld id="{910E598D-6424-43D5-B2D8-5CA3CF2F3A44}" type="slidenum">
              <a:rPr lang="en-US" smtClean="0"/>
              <a:pPr/>
              <a:t>‹#›</a:t>
            </a:fld>
            <a:endParaRPr lang="en-US"/>
          </a:p>
        </p:txBody>
      </p:sp>
    </p:spTree>
    <p:extLst>
      <p:ext uri="{BB962C8B-B14F-4D97-AF65-F5344CB8AC3E}">
        <p14:creationId xmlns:p14="http://schemas.microsoft.com/office/powerpoint/2010/main" val="224658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1ABF034F-AA99-49EE-9E2A-A7090F257DD5}" type="datetime1">
              <a:rPr lang="en-US" smtClean="0"/>
              <a:pPr/>
              <a:t>9/23/2019</a:t>
            </a:fld>
            <a:endParaRPr lang="en-US"/>
          </a:p>
        </p:txBody>
      </p:sp>
      <p:sp>
        <p:nvSpPr>
          <p:cNvPr id="5" name="Footer Placeholder 4"/>
          <p:cNvSpPr>
            <a:spLocks noGrp="1"/>
          </p:cNvSpPr>
          <p:nvPr>
            <p:ph type="ftr" sz="quarter" idx="11"/>
          </p:nvPr>
        </p:nvSpPr>
        <p:spPr>
          <a:xfrm>
            <a:off x="533400" y="5936189"/>
            <a:ext cx="4834673" cy="365125"/>
          </a:xfrm>
        </p:spPr>
        <p:txBody>
          <a:bodyPr/>
          <a:lstStyle/>
          <a:p>
            <a:pPr>
              <a:defRPr/>
            </a:pPr>
            <a:r>
              <a:rPr lang="en-US" smtClean="0"/>
              <a:t>Snell Memorial Foundation, Inc.</a:t>
            </a:r>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B109FBB0-F457-41B1-A7EB-960713E8B7FE}" type="slidenum">
              <a:rPr lang="en-US" smtClean="0"/>
              <a:pPr/>
              <a:t>‹#›</a:t>
            </a:fld>
            <a:endParaRPr lang="en-US"/>
          </a:p>
        </p:txBody>
      </p:sp>
    </p:spTree>
    <p:extLst>
      <p:ext uri="{BB962C8B-B14F-4D97-AF65-F5344CB8AC3E}">
        <p14:creationId xmlns:p14="http://schemas.microsoft.com/office/powerpoint/2010/main" val="45447362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162932-5450-4F56-A286-4DC096522D43}" type="datetime1">
              <a:rPr lang="en-US" smtClean="0"/>
              <a:pPr/>
              <a:t>9/23/2019</a:t>
            </a:fld>
            <a:endParaRPr lang="en-US"/>
          </a:p>
        </p:txBody>
      </p:sp>
      <p:sp>
        <p:nvSpPr>
          <p:cNvPr id="6" name="Footer Placeholder 5"/>
          <p:cNvSpPr>
            <a:spLocks noGrp="1"/>
          </p:cNvSpPr>
          <p:nvPr>
            <p:ph type="ftr" sz="quarter" idx="11"/>
          </p:nvPr>
        </p:nvSpPr>
        <p:spPr/>
        <p:txBody>
          <a:bodyPr/>
          <a:lstStyle/>
          <a:p>
            <a:pPr>
              <a:defRPr/>
            </a:pPr>
            <a:r>
              <a:rPr lang="en-US" smtClean="0"/>
              <a:t>Snell Memorial Foundation, Inc.</a:t>
            </a:r>
            <a:endParaRPr lang="en-US"/>
          </a:p>
        </p:txBody>
      </p:sp>
      <p:sp>
        <p:nvSpPr>
          <p:cNvPr id="7" name="Slide Number Placeholder 6"/>
          <p:cNvSpPr>
            <a:spLocks noGrp="1"/>
          </p:cNvSpPr>
          <p:nvPr>
            <p:ph type="sldNum" sz="quarter" idx="12"/>
          </p:nvPr>
        </p:nvSpPr>
        <p:spPr/>
        <p:txBody>
          <a:bodyPr/>
          <a:lstStyle/>
          <a:p>
            <a:fld id="{C2094A84-9349-42DB-85E7-AECDDB05E66D}" type="slidenum">
              <a:rPr lang="en-US" smtClean="0"/>
              <a:pPr/>
              <a:t>‹#›</a:t>
            </a:fld>
            <a:endParaRPr lang="en-US"/>
          </a:p>
        </p:txBody>
      </p:sp>
    </p:spTree>
    <p:extLst>
      <p:ext uri="{BB962C8B-B14F-4D97-AF65-F5344CB8AC3E}">
        <p14:creationId xmlns:p14="http://schemas.microsoft.com/office/powerpoint/2010/main" val="14711571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4806758-26B6-42F9-BC9D-867A980CC368}" type="datetime1">
              <a:rPr lang="en-US" smtClean="0"/>
              <a:pPr/>
              <a:t>9/23/2019</a:t>
            </a:fld>
            <a:endParaRPr lang="en-US"/>
          </a:p>
        </p:txBody>
      </p:sp>
      <p:sp>
        <p:nvSpPr>
          <p:cNvPr id="8" name="Footer Placeholder 7"/>
          <p:cNvSpPr>
            <a:spLocks noGrp="1"/>
          </p:cNvSpPr>
          <p:nvPr>
            <p:ph type="ftr" sz="quarter" idx="11"/>
          </p:nvPr>
        </p:nvSpPr>
        <p:spPr/>
        <p:txBody>
          <a:bodyPr/>
          <a:lstStyle/>
          <a:p>
            <a:pPr>
              <a:defRPr/>
            </a:pPr>
            <a:r>
              <a:rPr lang="en-US" smtClean="0"/>
              <a:t>Snell Memorial Foundation, Inc.</a:t>
            </a:r>
            <a:endParaRPr lang="en-US"/>
          </a:p>
        </p:txBody>
      </p:sp>
      <p:sp>
        <p:nvSpPr>
          <p:cNvPr id="9" name="Slide Number Placeholder 8"/>
          <p:cNvSpPr>
            <a:spLocks noGrp="1"/>
          </p:cNvSpPr>
          <p:nvPr>
            <p:ph type="sldNum" sz="quarter" idx="12"/>
          </p:nvPr>
        </p:nvSpPr>
        <p:spPr/>
        <p:txBody>
          <a:bodyPr/>
          <a:lstStyle/>
          <a:p>
            <a:fld id="{3600F593-F26B-4AAF-822E-D39F352E0D0E}" type="slidenum">
              <a:rPr lang="en-US" smtClean="0"/>
              <a:pPr/>
              <a:t>‹#›</a:t>
            </a:fld>
            <a:endParaRPr lang="en-US"/>
          </a:p>
        </p:txBody>
      </p:sp>
    </p:spTree>
    <p:extLst>
      <p:ext uri="{BB962C8B-B14F-4D97-AF65-F5344CB8AC3E}">
        <p14:creationId xmlns:p14="http://schemas.microsoft.com/office/powerpoint/2010/main" val="33284310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63D0C7-42DC-4EB8-A5A7-35462B61742D}" type="datetime1">
              <a:rPr lang="en-US" smtClean="0"/>
              <a:pPr/>
              <a:t>9/23/2019</a:t>
            </a:fld>
            <a:endParaRPr lang="en-US"/>
          </a:p>
        </p:txBody>
      </p:sp>
      <p:sp>
        <p:nvSpPr>
          <p:cNvPr id="4" name="Footer Placeholder 3"/>
          <p:cNvSpPr>
            <a:spLocks noGrp="1"/>
          </p:cNvSpPr>
          <p:nvPr>
            <p:ph type="ftr" sz="quarter" idx="11"/>
          </p:nvPr>
        </p:nvSpPr>
        <p:spPr/>
        <p:txBody>
          <a:bodyPr/>
          <a:lstStyle/>
          <a:p>
            <a:pPr>
              <a:defRPr/>
            </a:pPr>
            <a:r>
              <a:rPr lang="en-US" smtClean="0"/>
              <a:t>Snell Memorial Foundation, Inc.</a:t>
            </a:r>
            <a:endParaRPr lang="en-US"/>
          </a:p>
        </p:txBody>
      </p:sp>
      <p:sp>
        <p:nvSpPr>
          <p:cNvPr id="5" name="Slide Number Placeholder 4"/>
          <p:cNvSpPr>
            <a:spLocks noGrp="1"/>
          </p:cNvSpPr>
          <p:nvPr>
            <p:ph type="sldNum" sz="quarter" idx="12"/>
          </p:nvPr>
        </p:nvSpPr>
        <p:spPr/>
        <p:txBody>
          <a:bodyPr/>
          <a:lstStyle/>
          <a:p>
            <a:fld id="{1480D0FF-FD9F-44FA-829A-D27E9ED376B6}" type="slidenum">
              <a:rPr lang="en-US" smtClean="0"/>
              <a:pPr/>
              <a:t>‹#›</a:t>
            </a:fld>
            <a:endParaRPr lang="en-US"/>
          </a:p>
        </p:txBody>
      </p:sp>
    </p:spTree>
    <p:extLst>
      <p:ext uri="{BB962C8B-B14F-4D97-AF65-F5344CB8AC3E}">
        <p14:creationId xmlns:p14="http://schemas.microsoft.com/office/powerpoint/2010/main" val="42844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26E7962-CCB5-4B03-8EED-69A74F8DEFCE}" type="datetime1">
              <a:rPr lang="en-US" smtClean="0"/>
              <a:pPr/>
              <a:t>9/23/2019</a:t>
            </a:fld>
            <a:endParaRPr lang="en-US"/>
          </a:p>
        </p:txBody>
      </p:sp>
      <p:sp>
        <p:nvSpPr>
          <p:cNvPr id="3" name="Footer Placeholder 2"/>
          <p:cNvSpPr>
            <a:spLocks noGrp="1"/>
          </p:cNvSpPr>
          <p:nvPr>
            <p:ph type="ftr" sz="quarter" idx="11"/>
          </p:nvPr>
        </p:nvSpPr>
        <p:spPr/>
        <p:txBody>
          <a:bodyPr/>
          <a:lstStyle/>
          <a:p>
            <a:pPr>
              <a:defRPr/>
            </a:pPr>
            <a:r>
              <a:rPr lang="en-US" smtClean="0"/>
              <a:t>Snell Memorial Foundation, Inc.</a:t>
            </a:r>
            <a:endParaRPr lang="en-US"/>
          </a:p>
        </p:txBody>
      </p:sp>
      <p:sp>
        <p:nvSpPr>
          <p:cNvPr id="4" name="Slide Number Placeholder 3"/>
          <p:cNvSpPr>
            <a:spLocks noGrp="1"/>
          </p:cNvSpPr>
          <p:nvPr>
            <p:ph type="sldNum" sz="quarter" idx="12"/>
          </p:nvPr>
        </p:nvSpPr>
        <p:spPr/>
        <p:txBody>
          <a:bodyPr/>
          <a:lstStyle/>
          <a:p>
            <a:fld id="{EF69B9CF-F029-43A9-959E-47BA71250401}" type="slidenum">
              <a:rPr lang="en-US" smtClean="0"/>
              <a:pPr/>
              <a:t>‹#›</a:t>
            </a:fld>
            <a:endParaRPr lang="en-US"/>
          </a:p>
        </p:txBody>
      </p:sp>
    </p:spTree>
    <p:extLst>
      <p:ext uri="{BB962C8B-B14F-4D97-AF65-F5344CB8AC3E}">
        <p14:creationId xmlns:p14="http://schemas.microsoft.com/office/powerpoint/2010/main" val="25858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B261C-6E8E-4A0C-914F-0EA6D330054E}" type="datetime1">
              <a:rPr lang="en-US" smtClean="0"/>
              <a:pPr/>
              <a:t>9/23/2019</a:t>
            </a:fld>
            <a:endParaRPr lang="en-US"/>
          </a:p>
        </p:txBody>
      </p:sp>
      <p:sp>
        <p:nvSpPr>
          <p:cNvPr id="6" name="Footer Placeholder 5"/>
          <p:cNvSpPr>
            <a:spLocks noGrp="1"/>
          </p:cNvSpPr>
          <p:nvPr>
            <p:ph type="ftr" sz="quarter" idx="11"/>
          </p:nvPr>
        </p:nvSpPr>
        <p:spPr/>
        <p:txBody>
          <a:bodyPr/>
          <a:lstStyle/>
          <a:p>
            <a:pPr>
              <a:defRPr/>
            </a:pPr>
            <a:r>
              <a:rPr lang="en-US" smtClean="0"/>
              <a:t>Snell Memorial Foundation, Inc.</a:t>
            </a:r>
            <a:endParaRPr lang="en-US"/>
          </a:p>
        </p:txBody>
      </p:sp>
      <p:sp>
        <p:nvSpPr>
          <p:cNvPr id="7" name="Slide Number Placeholder 6"/>
          <p:cNvSpPr>
            <a:spLocks noGrp="1"/>
          </p:cNvSpPr>
          <p:nvPr>
            <p:ph type="sldNum" sz="quarter" idx="12"/>
          </p:nvPr>
        </p:nvSpPr>
        <p:spPr/>
        <p:txBody>
          <a:bodyPr/>
          <a:lstStyle/>
          <a:p>
            <a:fld id="{5706E2D7-3990-43F9-87BD-96282438404C}" type="slidenum">
              <a:rPr lang="en-US" smtClean="0"/>
              <a:pPr/>
              <a:t>‹#›</a:t>
            </a:fld>
            <a:endParaRPr lang="en-US"/>
          </a:p>
        </p:txBody>
      </p:sp>
    </p:spTree>
    <p:extLst>
      <p:ext uri="{BB962C8B-B14F-4D97-AF65-F5344CB8AC3E}">
        <p14:creationId xmlns:p14="http://schemas.microsoft.com/office/powerpoint/2010/main" val="18957803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7FF3D3-022A-47F3-BA41-BADD822DCE5C}" type="datetime1">
              <a:rPr lang="en-US" smtClean="0"/>
              <a:pPr/>
              <a:t>9/23/2019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EA8C93-5CB1-4209-B4D0-FCF668331911}" type="slidenum">
              <a:rPr lang="en-US" smtClean="0"/>
              <a:pPr/>
              <a:t>‹#›</a:t>
            </a:fld>
            <a:endParaRPr lang="en-US"/>
          </a:p>
        </p:txBody>
      </p:sp>
    </p:spTree>
    <p:extLst>
      <p:ext uri="{BB962C8B-B14F-4D97-AF65-F5344CB8AC3E}">
        <p14:creationId xmlns:p14="http://schemas.microsoft.com/office/powerpoint/2010/main" val="119398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0">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87DAD02-966D-4A50-8BC3-83A39CE40D3D}" type="datetime1">
              <a:rPr lang="en-US" smtClean="0"/>
              <a:pPr/>
              <a:t>9/23/2019</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r>
              <a:rPr lang="en-US" smtClean="0"/>
              <a:t>Snell Memorial Foundation, Inc.</a:t>
            </a:r>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7D46597-42F2-427E-B21A-9B93875A440F}" type="slidenum">
              <a:rPr lang="en-US" smtClean="0"/>
              <a:pPr/>
              <a:t>‹#›</a:t>
            </a:fld>
            <a:endParaRPr lang="en-US"/>
          </a:p>
        </p:txBody>
      </p:sp>
    </p:spTree>
    <p:extLst>
      <p:ext uri="{BB962C8B-B14F-4D97-AF65-F5344CB8AC3E}">
        <p14:creationId xmlns:p14="http://schemas.microsoft.com/office/powerpoint/2010/main" val="2586961522"/>
      </p:ext>
    </p:extLst>
  </p:cSld>
  <p:clrMap bg1="dk1" tx1="lt1" bg2="dk2" tx2="lt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 id="2147485855" r:id="rId11"/>
    <p:sldLayoutId id="2147485856" r:id="rId12"/>
    <p:sldLayoutId id="2147485857" r:id="rId13"/>
    <p:sldLayoutId id="2147485858" r:id="rId14"/>
    <p:sldLayoutId id="2147485859" r:id="rId15"/>
    <p:sldLayoutId id="2147485860" r:id="rId16"/>
    <p:sldLayoutId id="2147485861" r:id="rId17"/>
    <p:sldLayoutId id="2147485862" r:id="rId18"/>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3999" cy="5134090"/>
          </a:xfrm>
          <a:prstGeom prst="rect">
            <a:avLst/>
          </a:prstGeom>
        </p:spPr>
      </p:pic>
    </p:spTree>
    <p:extLst>
      <p:ext uri="{BB962C8B-B14F-4D97-AF65-F5344CB8AC3E}">
        <p14:creationId xmlns:p14="http://schemas.microsoft.com/office/powerpoint/2010/main" val="3512506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84863"/>
          </a:xfrm>
        </p:spPr>
        <p:txBody>
          <a:bodyPr>
            <a:normAutofit/>
          </a:bodyPr>
          <a:lstStyle/>
          <a:p>
            <a:r>
              <a:rPr lang="en-US" dirty="0" smtClean="0"/>
              <a:t>Old Oscilloscope Early 1960s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433901"/>
            <a:ext cx="3962400" cy="3598863"/>
          </a:xfrm>
        </p:spPr>
      </p:pic>
      <p:sp>
        <p:nvSpPr>
          <p:cNvPr id="4" name="Footer Placeholder 3"/>
          <p:cNvSpPr>
            <a:spLocks noGrp="1"/>
          </p:cNvSpPr>
          <p:nvPr>
            <p:ph type="ftr" sz="quarter" idx="11"/>
          </p:nvPr>
        </p:nvSpPr>
        <p:spPr>
          <a:xfrm>
            <a:off x="6705600" y="6477000"/>
            <a:ext cx="2362200" cy="304799"/>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609344"/>
            <a:ext cx="3581400" cy="4724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1" y="6293264"/>
            <a:ext cx="1097280" cy="452816"/>
          </a:xfrm>
          <a:prstGeom prst="rect">
            <a:avLst/>
          </a:prstGeom>
        </p:spPr>
      </p:pic>
    </p:spTree>
    <p:extLst>
      <p:ext uri="{BB962C8B-B14F-4D97-AF65-F5344CB8AC3E}">
        <p14:creationId xmlns:p14="http://schemas.microsoft.com/office/powerpoint/2010/main" val="202756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Snell Test Lab Today</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52601"/>
            <a:ext cx="6819119" cy="4376386"/>
          </a:xfrm>
        </p:spPr>
      </p:pic>
      <p:sp>
        <p:nvSpPr>
          <p:cNvPr id="4" name="Footer Placeholder 3"/>
          <p:cNvSpPr>
            <a:spLocks noGrp="1"/>
          </p:cNvSpPr>
          <p:nvPr>
            <p:ph type="ftr" sz="quarter" idx="11"/>
          </p:nvPr>
        </p:nvSpPr>
        <p:spPr>
          <a:xfrm>
            <a:off x="6858000" y="6400800"/>
            <a:ext cx="2133600" cy="359664"/>
          </a:xfrm>
        </p:spPr>
        <p:txBody>
          <a:bodyPr/>
          <a:lstStyle/>
          <a:p>
            <a:pPr>
              <a:defRPr/>
            </a:pPr>
            <a:r>
              <a:rPr lang="en-US" sz="2000" dirty="0" smtClean="0"/>
              <a:t>www.smf.org</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220603"/>
            <a:ext cx="1028700" cy="424515"/>
          </a:xfrm>
          <a:prstGeom prst="rect">
            <a:avLst/>
          </a:prstGeom>
        </p:spPr>
      </p:pic>
    </p:spTree>
    <p:extLst>
      <p:ext uri="{BB962C8B-B14F-4D97-AF65-F5344CB8AC3E}">
        <p14:creationId xmlns:p14="http://schemas.microsoft.com/office/powerpoint/2010/main" val="2502733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044" y="914400"/>
            <a:ext cx="5918200" cy="456263"/>
          </a:xfrm>
        </p:spPr>
        <p:txBody>
          <a:bodyPr>
            <a:normAutofit fontScale="90000"/>
          </a:bodyPr>
          <a:lstStyle/>
          <a:p>
            <a:pPr algn="ctr"/>
            <a:r>
              <a:rPr lang="en-US" dirty="0" smtClean="0"/>
              <a:t>Snell Impact Test</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828800"/>
            <a:ext cx="3200399" cy="4682387"/>
          </a:xfrm>
        </p:spPr>
      </p:pic>
      <p:sp>
        <p:nvSpPr>
          <p:cNvPr id="4" name="Footer Placeholder 3"/>
          <p:cNvSpPr>
            <a:spLocks noGrp="1"/>
          </p:cNvSpPr>
          <p:nvPr>
            <p:ph type="ftr" sz="quarter" idx="11"/>
          </p:nvPr>
        </p:nvSpPr>
        <p:spPr>
          <a:xfrm>
            <a:off x="6705600" y="6400800"/>
            <a:ext cx="2286000" cy="375108"/>
          </a:xfrm>
        </p:spPr>
        <p:txBody>
          <a:bodyPr/>
          <a:lstStyle/>
          <a:p>
            <a:pPr>
              <a:defRPr/>
            </a:pPr>
            <a:r>
              <a:rPr lang="en-US" sz="2000" dirty="0" smtClean="0"/>
              <a:t>www.smf.org</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81" y="6169819"/>
            <a:ext cx="1119443" cy="461962"/>
          </a:xfrm>
          <a:prstGeom prst="rect">
            <a:avLst/>
          </a:prstGeom>
        </p:spPr>
      </p:pic>
    </p:spTree>
    <p:extLst>
      <p:ext uri="{BB962C8B-B14F-4D97-AF65-F5344CB8AC3E}">
        <p14:creationId xmlns:p14="http://schemas.microsoft.com/office/powerpoint/2010/main" val="107394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Grp="1" noChangeArrowheads="1"/>
          </p:cNvSpPr>
          <p:nvPr>
            <p:ph type="title"/>
          </p:nvPr>
        </p:nvSpPr>
        <p:spPr/>
        <p:txBody>
          <a:bodyPr/>
          <a:lstStyle/>
          <a:p>
            <a:pPr algn="ctr" eaLnBrk="1" hangingPunct="1">
              <a:defRPr/>
            </a:pPr>
            <a:r>
              <a:rPr lang="en-US" dirty="0" smtClean="0"/>
              <a:t>Snell Penetration Test</a:t>
            </a:r>
          </a:p>
        </p:txBody>
      </p:sp>
      <p:sp>
        <p:nvSpPr>
          <p:cNvPr id="4" name="Rectangle 220"/>
          <p:cNvSpPr>
            <a:spLocks noGrp="1" noChangeArrowheads="1"/>
          </p:cNvSpPr>
          <p:nvPr>
            <p:ph type="ftr" sz="quarter" idx="11"/>
          </p:nvPr>
        </p:nvSpPr>
        <p:spPr>
          <a:xfrm>
            <a:off x="7110984" y="6400800"/>
            <a:ext cx="1996440" cy="381000"/>
          </a:xfrm>
        </p:spPr>
        <p:txBody>
          <a:bodyPr/>
          <a:lstStyle/>
          <a:p>
            <a:pPr>
              <a:defRPr/>
            </a:pPr>
            <a:r>
              <a:rPr lang="en-US" sz="1800" dirty="0" smtClean="0"/>
              <a:t>www.smf.org</a:t>
            </a: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790700" y="2705102"/>
            <a:ext cx="5105400" cy="3048000"/>
          </a:xfrm>
        </p:spPr>
      </p:pic>
    </p:spTree>
    <p:extLst>
      <p:ext uri="{BB962C8B-B14F-4D97-AF65-F5344CB8AC3E}">
        <p14:creationId xmlns:p14="http://schemas.microsoft.com/office/powerpoint/2010/main" val="209644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685801"/>
            <a:ext cx="6366934" cy="1109662"/>
          </a:xfrm>
        </p:spPr>
        <p:txBody>
          <a:bodyPr>
            <a:normAutofit/>
          </a:bodyPr>
          <a:lstStyle/>
          <a:p>
            <a:pPr algn="ctr"/>
            <a:r>
              <a:rPr lang="en-US" dirty="0" smtClean="0"/>
              <a:t>Roll-off Test</a:t>
            </a:r>
            <a:endParaRPr lang="en-US" dirty="0"/>
          </a:p>
        </p:txBody>
      </p:sp>
      <p:sp>
        <p:nvSpPr>
          <p:cNvPr id="4" name="Footer Placeholder 3"/>
          <p:cNvSpPr>
            <a:spLocks noGrp="1"/>
          </p:cNvSpPr>
          <p:nvPr>
            <p:ph type="ftr" sz="quarter" idx="11"/>
          </p:nvPr>
        </p:nvSpPr>
        <p:spPr>
          <a:xfrm>
            <a:off x="7010400" y="6466681"/>
            <a:ext cx="2057399" cy="279400"/>
          </a:xfrm>
        </p:spPr>
        <p:txBody>
          <a:bodyPr/>
          <a:lstStyle/>
          <a:p>
            <a:pPr>
              <a:defRPr/>
            </a:pPr>
            <a:r>
              <a:rPr lang="en-US" sz="1800" dirty="0" smtClean="0"/>
              <a:t>www.smf.org</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819" y="6239411"/>
            <a:ext cx="1227781" cy="506670"/>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870149" y="2625652"/>
            <a:ext cx="4648200" cy="3359298"/>
          </a:xfrm>
        </p:spPr>
      </p:pic>
    </p:spTree>
    <p:extLst>
      <p:ext uri="{BB962C8B-B14F-4D97-AF65-F5344CB8AC3E}">
        <p14:creationId xmlns:p14="http://schemas.microsoft.com/office/powerpoint/2010/main" val="157922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84863"/>
          </a:xfrm>
        </p:spPr>
        <p:txBody>
          <a:bodyPr>
            <a:normAutofit/>
          </a:bodyPr>
          <a:lstStyle/>
          <a:p>
            <a:pPr algn="ctr"/>
            <a:r>
              <a:rPr lang="en-US" dirty="0" smtClean="0"/>
              <a:t>Snell Face Shield Test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905000"/>
            <a:ext cx="6400799" cy="4190999"/>
          </a:xfrm>
        </p:spPr>
      </p:pic>
      <p:sp>
        <p:nvSpPr>
          <p:cNvPr id="4" name="Footer Placeholder 3"/>
          <p:cNvSpPr>
            <a:spLocks noGrp="1"/>
          </p:cNvSpPr>
          <p:nvPr>
            <p:ph type="ftr" sz="quarter" idx="11"/>
          </p:nvPr>
        </p:nvSpPr>
        <p:spPr>
          <a:xfrm>
            <a:off x="6858000" y="6248400"/>
            <a:ext cx="1981200" cy="425452"/>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819" y="6239411"/>
            <a:ext cx="1227781" cy="506670"/>
          </a:xfrm>
          <a:prstGeom prst="rect">
            <a:avLst/>
          </a:prstGeom>
        </p:spPr>
      </p:pic>
    </p:spTree>
    <p:extLst>
      <p:ext uri="{BB962C8B-B14F-4D97-AF65-F5344CB8AC3E}">
        <p14:creationId xmlns:p14="http://schemas.microsoft.com/office/powerpoint/2010/main" val="166434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Some fail tests.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800638"/>
            <a:ext cx="6492437" cy="4114799"/>
          </a:xfrm>
        </p:spPr>
      </p:pic>
      <p:sp>
        <p:nvSpPr>
          <p:cNvPr id="4" name="Footer Placeholder 3"/>
          <p:cNvSpPr>
            <a:spLocks noGrp="1"/>
          </p:cNvSpPr>
          <p:nvPr>
            <p:ph type="ftr" sz="quarter" idx="11"/>
          </p:nvPr>
        </p:nvSpPr>
        <p:spPr>
          <a:xfrm>
            <a:off x="6637118" y="6132422"/>
            <a:ext cx="1691837" cy="390692"/>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121043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Some pass tests.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6318" y="2045872"/>
            <a:ext cx="7205117" cy="4050127"/>
          </a:xfrm>
        </p:spPr>
      </p:pic>
      <p:sp>
        <p:nvSpPr>
          <p:cNvPr id="4" name="Footer Placeholder 3"/>
          <p:cNvSpPr>
            <a:spLocks noGrp="1"/>
          </p:cNvSpPr>
          <p:nvPr>
            <p:ph type="ftr" sz="quarter" idx="11"/>
          </p:nvPr>
        </p:nvSpPr>
        <p:spPr>
          <a:xfrm>
            <a:off x="6934200" y="6307705"/>
            <a:ext cx="1865573" cy="474095"/>
          </a:xfrm>
        </p:spPr>
        <p:txBody>
          <a:bodyPr/>
          <a:lstStyle/>
          <a:p>
            <a:pPr>
              <a:defRPr/>
            </a:pPr>
            <a:r>
              <a:rPr lang="en-US" sz="1400" dirty="0" smtClean="0"/>
              <a:t> </a:t>
            </a: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819" y="6239411"/>
            <a:ext cx="1227781" cy="506670"/>
          </a:xfrm>
          <a:prstGeom prst="rect">
            <a:avLst/>
          </a:prstGeom>
        </p:spPr>
      </p:pic>
    </p:spTree>
    <p:extLst>
      <p:ext uri="{BB962C8B-B14F-4D97-AF65-F5344CB8AC3E}">
        <p14:creationId xmlns:p14="http://schemas.microsoft.com/office/powerpoint/2010/main" val="419773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761063"/>
          </a:xfrm>
        </p:spPr>
        <p:txBody>
          <a:bodyPr>
            <a:normAutofit fontScale="90000"/>
          </a:bodyPr>
          <a:lstStyle/>
          <a:p>
            <a:pPr algn="ctr"/>
            <a:r>
              <a:rPr lang="en-US" dirty="0" smtClean="0"/>
              <a:t>Scientifically Valid </a:t>
            </a:r>
            <a:br>
              <a:rPr lang="en-US" dirty="0" smtClean="0"/>
            </a:br>
            <a:r>
              <a:rPr lang="en-US" dirty="0" smtClean="0"/>
              <a:t>&amp; Repeatable Test</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188724"/>
            <a:ext cx="4415721" cy="3602476"/>
          </a:xfrm>
        </p:spPr>
      </p:pic>
      <p:sp>
        <p:nvSpPr>
          <p:cNvPr id="4" name="Footer Placeholder 3"/>
          <p:cNvSpPr>
            <a:spLocks noGrp="1"/>
          </p:cNvSpPr>
          <p:nvPr>
            <p:ph type="ftr" sz="quarter" idx="11"/>
          </p:nvPr>
        </p:nvSpPr>
        <p:spPr>
          <a:xfrm>
            <a:off x="6858000" y="6477000"/>
            <a:ext cx="1676399" cy="304800"/>
          </a:xfrm>
        </p:spPr>
        <p:txBody>
          <a:bodyPr/>
          <a:lstStyle/>
          <a:p>
            <a:pPr>
              <a:defRPr/>
            </a:pPr>
            <a:r>
              <a:rPr lang="en-US" sz="2000" dirty="0" smtClean="0"/>
              <a:t>www.smf.org</a:t>
            </a: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057400"/>
            <a:ext cx="3429000" cy="441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81" y="6169819"/>
            <a:ext cx="1119443" cy="461962"/>
          </a:xfrm>
          <a:prstGeom prst="rect">
            <a:avLst/>
          </a:prstGeom>
        </p:spPr>
      </p:pic>
    </p:spTree>
    <p:extLst>
      <p:ext uri="{BB962C8B-B14F-4D97-AF65-F5344CB8AC3E}">
        <p14:creationId xmlns:p14="http://schemas.microsoft.com/office/powerpoint/2010/main" val="134735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532463"/>
          </a:xfrm>
        </p:spPr>
        <p:txBody>
          <a:bodyPr>
            <a:normAutofit fontScale="90000"/>
          </a:bodyPr>
          <a:lstStyle/>
          <a:p>
            <a:r>
              <a:rPr lang="en-US" dirty="0" smtClean="0"/>
              <a:t> Experience and Expertise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390904"/>
            <a:ext cx="3738277" cy="2664830"/>
          </a:xfrm>
        </p:spPr>
      </p:pic>
      <p:sp>
        <p:nvSpPr>
          <p:cNvPr id="4" name="Footer Placeholder 3"/>
          <p:cNvSpPr>
            <a:spLocks noGrp="1"/>
          </p:cNvSpPr>
          <p:nvPr>
            <p:ph type="ftr" sz="quarter" idx="11"/>
          </p:nvPr>
        </p:nvSpPr>
        <p:spPr>
          <a:xfrm>
            <a:off x="7010400" y="6167330"/>
            <a:ext cx="1676400" cy="499252"/>
          </a:xfrm>
        </p:spPr>
        <p:txBody>
          <a:bodyPr/>
          <a:lstStyle/>
          <a:p>
            <a:pPr>
              <a:defRPr/>
            </a:pPr>
            <a:r>
              <a:rPr lang="en-US" dirty="0" smtClean="0"/>
              <a:t> </a:t>
            </a:r>
            <a:r>
              <a:rPr lang="en-US" sz="2000" dirty="0" smtClean="0"/>
              <a:t>www.smf.org</a:t>
            </a: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442" y="2514600"/>
            <a:ext cx="4602958" cy="355803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1" y="4055734"/>
            <a:ext cx="3738277" cy="261084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185" y="6167330"/>
            <a:ext cx="1291053" cy="532780"/>
          </a:xfrm>
          <a:prstGeom prst="rect">
            <a:avLst/>
          </a:prstGeom>
        </p:spPr>
      </p:pic>
    </p:spTree>
    <p:extLst>
      <p:ext uri="{BB962C8B-B14F-4D97-AF65-F5344CB8AC3E}">
        <p14:creationId xmlns:p14="http://schemas.microsoft.com/office/powerpoint/2010/main" val="800041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09600" y="838200"/>
            <a:ext cx="7848600" cy="1080938"/>
          </a:xfrm>
        </p:spPr>
        <p:txBody>
          <a:bodyPr>
            <a:noAutofit/>
          </a:bodyPr>
          <a:lstStyle/>
          <a:p>
            <a:pPr algn="ctr" eaLnBrk="1" hangingPunct="1">
              <a:defRPr/>
            </a:pPr>
            <a:r>
              <a:rPr lang="en-US" dirty="0" smtClean="0"/>
              <a:t>Snell Standards and  </a:t>
            </a:r>
            <a:br>
              <a:rPr lang="en-US" dirty="0" smtClean="0"/>
            </a:br>
            <a:r>
              <a:rPr lang="en-US" dirty="0" smtClean="0"/>
              <a:t>Research for Better Protection</a:t>
            </a:r>
          </a:p>
        </p:txBody>
      </p:sp>
      <p:sp>
        <p:nvSpPr>
          <p:cNvPr id="203779" name="Rectangle 3"/>
          <p:cNvSpPr>
            <a:spLocks noGrp="1" noChangeArrowheads="1"/>
          </p:cNvSpPr>
          <p:nvPr>
            <p:ph idx="1"/>
          </p:nvPr>
        </p:nvSpPr>
        <p:spPr>
          <a:xfrm>
            <a:off x="533400" y="2336873"/>
            <a:ext cx="7848600" cy="3599316"/>
          </a:xfrm>
        </p:spPr>
        <p:txBody>
          <a:bodyPr>
            <a:normAutofit/>
          </a:bodyPr>
          <a:lstStyle/>
          <a:p>
            <a:pPr marL="0" indent="0" algn="ctr" eaLnBrk="1" hangingPunct="1">
              <a:lnSpc>
                <a:spcPct val="90000"/>
              </a:lnSpc>
              <a:buFont typeface="Wingdings" pitchFamily="2" charset="2"/>
              <a:buNone/>
            </a:pPr>
            <a:r>
              <a:rPr lang="en-US" sz="2400" dirty="0" smtClean="0"/>
              <a:t>Hong Zhang</a:t>
            </a:r>
          </a:p>
          <a:p>
            <a:pPr marL="0" indent="0" algn="ctr" eaLnBrk="1" hangingPunct="1">
              <a:lnSpc>
                <a:spcPct val="90000"/>
              </a:lnSpc>
              <a:buFont typeface="Wingdings" pitchFamily="2" charset="2"/>
              <a:buNone/>
            </a:pPr>
            <a:endParaRPr lang="en-US" sz="2400" dirty="0" smtClean="0"/>
          </a:p>
          <a:p>
            <a:pPr marL="0" indent="0" algn="ctr" eaLnBrk="1" hangingPunct="1">
              <a:lnSpc>
                <a:spcPct val="90000"/>
              </a:lnSpc>
              <a:buFont typeface="Wingdings" pitchFamily="2" charset="2"/>
              <a:buNone/>
            </a:pPr>
            <a:r>
              <a:rPr lang="en-US" sz="1800" dirty="0" smtClean="0"/>
              <a:t>IRETS/MSF</a:t>
            </a:r>
          </a:p>
          <a:p>
            <a:pPr marL="0" indent="0" algn="ctr" eaLnBrk="1" hangingPunct="1">
              <a:lnSpc>
                <a:spcPct val="90000"/>
              </a:lnSpc>
              <a:buFont typeface="Wingdings" pitchFamily="2" charset="2"/>
              <a:buNone/>
            </a:pPr>
            <a:r>
              <a:rPr lang="en-US" sz="1800" dirty="0" smtClean="0"/>
              <a:t>August 26-28, 2019</a:t>
            </a:r>
          </a:p>
          <a:p>
            <a:pPr marL="0" indent="0" algn="ctr" eaLnBrk="1" hangingPunct="1">
              <a:lnSpc>
                <a:spcPct val="90000"/>
              </a:lnSpc>
              <a:buFont typeface="Wingdings" pitchFamily="2" charset="2"/>
              <a:buNone/>
            </a:pPr>
            <a:r>
              <a:rPr lang="en-US" sz="1800" dirty="0" smtClean="0"/>
              <a:t>Columbus, OH</a:t>
            </a:r>
          </a:p>
        </p:txBody>
      </p:sp>
      <p:sp>
        <p:nvSpPr>
          <p:cNvPr id="5" name="Rectangle 220"/>
          <p:cNvSpPr>
            <a:spLocks noGrp="1" noChangeArrowheads="1"/>
          </p:cNvSpPr>
          <p:nvPr>
            <p:ph type="ftr" sz="quarter" idx="11"/>
          </p:nvPr>
        </p:nvSpPr>
        <p:spPr>
          <a:xfrm>
            <a:off x="2819400" y="6353924"/>
            <a:ext cx="3352800" cy="275476"/>
          </a:xfrm>
        </p:spPr>
        <p:txBody>
          <a:bodyPr/>
          <a:lstStyle/>
          <a:p>
            <a:pPr algn="ctr">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669561"/>
            <a:ext cx="3069336" cy="1266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761063"/>
          </a:xfrm>
        </p:spPr>
        <p:txBody>
          <a:bodyPr/>
          <a:lstStyle/>
          <a:p>
            <a:r>
              <a:rPr lang="en-US" dirty="0" smtClean="0"/>
              <a:t>Snell Certification Program</a:t>
            </a:r>
            <a:endParaRPr lang="en-US" dirty="0"/>
          </a:p>
        </p:txBody>
      </p:sp>
      <p:sp>
        <p:nvSpPr>
          <p:cNvPr id="3" name="Content Placeholder 2"/>
          <p:cNvSpPr>
            <a:spLocks noGrp="1"/>
          </p:cNvSpPr>
          <p:nvPr>
            <p:ph idx="1"/>
          </p:nvPr>
        </p:nvSpPr>
        <p:spPr/>
        <p:txBody>
          <a:bodyPr/>
          <a:lstStyle/>
          <a:p>
            <a:r>
              <a:rPr lang="en-US" sz="2800" dirty="0" smtClean="0"/>
              <a:t>Tough Standard Requirements</a:t>
            </a:r>
          </a:p>
          <a:p>
            <a:pPr lvl="1"/>
            <a:r>
              <a:rPr lang="en-US" sz="2800" dirty="0" smtClean="0"/>
              <a:t>To ensure best protection available</a:t>
            </a:r>
            <a:endParaRPr lang="en-US" sz="2800" dirty="0"/>
          </a:p>
          <a:p>
            <a:r>
              <a:rPr lang="en-US" sz="2800" dirty="0" smtClean="0"/>
              <a:t>Certification</a:t>
            </a:r>
          </a:p>
          <a:p>
            <a:pPr lvl="1"/>
            <a:r>
              <a:rPr lang="en-US" sz="2800" dirty="0" smtClean="0"/>
              <a:t>To </a:t>
            </a:r>
            <a:r>
              <a:rPr lang="en-US" sz="2800" dirty="0" smtClean="0"/>
              <a:t>determine </a:t>
            </a:r>
            <a:r>
              <a:rPr lang="en-US" sz="2800" dirty="0" smtClean="0"/>
              <a:t>Worthy Helmets</a:t>
            </a:r>
            <a:endParaRPr lang="en-US" sz="2800" dirty="0"/>
          </a:p>
          <a:p>
            <a:r>
              <a:rPr lang="en-US" sz="2800" dirty="0" smtClean="0"/>
              <a:t>Random Sample Testing</a:t>
            </a:r>
          </a:p>
          <a:p>
            <a:pPr lvl="1"/>
            <a:r>
              <a:rPr lang="en-US" sz="2800" dirty="0" smtClean="0"/>
              <a:t>To assure compliance of helmets in markets</a:t>
            </a:r>
          </a:p>
          <a:p>
            <a:pPr lvl="1"/>
            <a:endParaRPr lang="en-US" dirty="0"/>
          </a:p>
        </p:txBody>
      </p:sp>
      <p:sp>
        <p:nvSpPr>
          <p:cNvPr id="4" name="Footer Placeholder 3"/>
          <p:cNvSpPr>
            <a:spLocks noGrp="1"/>
          </p:cNvSpPr>
          <p:nvPr>
            <p:ph type="ftr" sz="quarter" idx="11"/>
          </p:nvPr>
        </p:nvSpPr>
        <p:spPr>
          <a:xfrm>
            <a:off x="6553200" y="6096000"/>
            <a:ext cx="1981200" cy="609599"/>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2110875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044" y="914400"/>
            <a:ext cx="5918200" cy="685800"/>
          </a:xfrm>
        </p:spPr>
        <p:txBody>
          <a:bodyPr>
            <a:normAutofit/>
          </a:bodyPr>
          <a:lstStyle/>
          <a:p>
            <a:pPr algn="ctr"/>
            <a:r>
              <a:rPr lang="en-US" sz="3200" dirty="0" smtClean="0"/>
              <a:t>Snell </a:t>
            </a:r>
            <a:r>
              <a:rPr lang="en-US" sz="3200" dirty="0" smtClean="0"/>
              <a:t>Certification/RST Testing</a:t>
            </a:r>
            <a:endParaRPr lang="en-US" sz="32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2162" y="1623721"/>
            <a:ext cx="3200399" cy="4628385"/>
          </a:xfrm>
        </p:spPr>
      </p:pic>
      <p:sp>
        <p:nvSpPr>
          <p:cNvPr id="4" name="Footer Placeholder 3"/>
          <p:cNvSpPr>
            <a:spLocks noGrp="1"/>
          </p:cNvSpPr>
          <p:nvPr>
            <p:ph type="ftr" sz="quarter" idx="11"/>
          </p:nvPr>
        </p:nvSpPr>
        <p:spPr>
          <a:xfrm>
            <a:off x="6781800" y="6375749"/>
            <a:ext cx="1905000" cy="375108"/>
          </a:xfrm>
        </p:spPr>
        <p:txBody>
          <a:bodyPr/>
          <a:lstStyle/>
          <a:p>
            <a:pPr>
              <a:defRPr/>
            </a:pPr>
            <a:r>
              <a:rPr lang="en-US" sz="2000" dirty="0" smtClean="0"/>
              <a:t>www.smf.org</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81" y="6169819"/>
            <a:ext cx="1119443" cy="4619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356" y="1623721"/>
            <a:ext cx="3023128" cy="4628385"/>
          </a:xfrm>
          <a:prstGeom prst="rect">
            <a:avLst/>
          </a:prstGeom>
        </p:spPr>
      </p:pic>
    </p:spTree>
    <p:extLst>
      <p:ext uri="{BB962C8B-B14F-4D97-AF65-F5344CB8AC3E}">
        <p14:creationId xmlns:p14="http://schemas.microsoft.com/office/powerpoint/2010/main" val="3243163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Snell </a:t>
            </a:r>
            <a:r>
              <a:rPr lang="en-US" dirty="0" smtClean="0"/>
              <a:t>– Most Stringent Standard</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819400"/>
            <a:ext cx="5177568" cy="1208627"/>
          </a:xfrm>
        </p:spPr>
      </p:pic>
      <p:sp>
        <p:nvSpPr>
          <p:cNvPr id="4" name="Footer Placeholder 3"/>
          <p:cNvSpPr>
            <a:spLocks noGrp="1"/>
          </p:cNvSpPr>
          <p:nvPr>
            <p:ph type="ftr" sz="quarter" idx="11"/>
          </p:nvPr>
        </p:nvSpPr>
        <p:spPr>
          <a:xfrm>
            <a:off x="6705600" y="6210299"/>
            <a:ext cx="2057400" cy="495301"/>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210299"/>
            <a:ext cx="1125862" cy="464611"/>
          </a:xfrm>
          <a:prstGeom prst="rect">
            <a:avLst/>
          </a:prstGeom>
        </p:spPr>
      </p:pic>
    </p:spTree>
    <p:extLst>
      <p:ext uri="{BB962C8B-B14F-4D97-AF65-F5344CB8AC3E}">
        <p14:creationId xmlns:p14="http://schemas.microsoft.com/office/powerpoint/2010/main" val="249345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6896534" cy="1227972"/>
          </a:xfrm>
        </p:spPr>
        <p:txBody>
          <a:bodyPr>
            <a:normAutofit fontScale="90000"/>
          </a:bodyPr>
          <a:lstStyle/>
          <a:p>
            <a:r>
              <a:rPr lang="en-US" sz="3100" dirty="0" smtClean="0"/>
              <a:t>Snell Updates Standards Every 5 Years </a:t>
            </a:r>
            <a:r>
              <a:rPr lang="en-US" dirty="0" smtClean="0"/>
              <a:t/>
            </a:r>
            <a:br>
              <a:rPr lang="en-US" dirty="0" smtClean="0"/>
            </a:br>
            <a:r>
              <a:rPr lang="en-US" sz="3100" dirty="0" smtClean="0"/>
              <a:t>M2020 Standard Effective Oct. </a:t>
            </a:r>
            <a:r>
              <a:rPr lang="en-US" sz="3100" dirty="0" smtClean="0"/>
              <a:t>1, 2019</a:t>
            </a:r>
            <a:endParaRPr lang="en-US" sz="31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2971800"/>
            <a:ext cx="5195259" cy="1206688"/>
          </a:xfrm>
        </p:spPr>
      </p:pic>
      <p:sp>
        <p:nvSpPr>
          <p:cNvPr id="4" name="Footer Placeholder 3"/>
          <p:cNvSpPr>
            <a:spLocks noGrp="1"/>
          </p:cNvSpPr>
          <p:nvPr>
            <p:ph type="ftr" sz="quarter" idx="11"/>
          </p:nvPr>
        </p:nvSpPr>
        <p:spPr>
          <a:xfrm>
            <a:off x="6553200" y="6324600"/>
            <a:ext cx="2057400" cy="304800"/>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210299"/>
            <a:ext cx="1125862" cy="464611"/>
          </a:xfrm>
          <a:prstGeom prst="rect">
            <a:avLst/>
          </a:prstGeom>
        </p:spPr>
      </p:pic>
    </p:spTree>
    <p:extLst>
      <p:ext uri="{BB962C8B-B14F-4D97-AF65-F5344CB8AC3E}">
        <p14:creationId xmlns:p14="http://schemas.microsoft.com/office/powerpoint/2010/main" val="2540037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Newer Helmets and </a:t>
            </a:r>
            <a:br>
              <a:rPr lang="en-US" dirty="0" smtClean="0"/>
            </a:br>
            <a:r>
              <a:rPr lang="en-US" dirty="0" smtClean="0"/>
              <a:t>Greater Protection</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The effectiveness of helmet has increased from 29% between 1982-1987 to 37% between 1993-2002.(NHTSA reports)</a:t>
            </a:r>
          </a:p>
          <a:p>
            <a:endParaRPr lang="en-US" dirty="0" smtClean="0"/>
          </a:p>
          <a:p>
            <a:r>
              <a:rPr lang="en-US" sz="3200" dirty="0" smtClean="0"/>
              <a:t>Tougher Snell Standards</a:t>
            </a:r>
          </a:p>
          <a:p>
            <a:endParaRPr lang="en-US" sz="3200" dirty="0" smtClean="0"/>
          </a:p>
          <a:p>
            <a:r>
              <a:rPr lang="en-US" sz="3200" dirty="0" smtClean="0"/>
              <a:t>DOT Standard Unchanged</a:t>
            </a:r>
          </a:p>
          <a:p>
            <a:endParaRPr lang="en-US" dirty="0" smtClean="0"/>
          </a:p>
          <a:p>
            <a:r>
              <a:rPr lang="en-US" sz="3200" dirty="0" smtClean="0"/>
              <a:t>Better Designs and Materials</a:t>
            </a:r>
          </a:p>
          <a:p>
            <a:endParaRPr lang="en-US" sz="3200" dirty="0"/>
          </a:p>
          <a:p>
            <a:endParaRPr lang="en-US" dirty="0"/>
          </a:p>
        </p:txBody>
      </p:sp>
      <p:sp>
        <p:nvSpPr>
          <p:cNvPr id="4" name="Footer Placeholder 3"/>
          <p:cNvSpPr>
            <a:spLocks noGrp="1"/>
          </p:cNvSpPr>
          <p:nvPr>
            <p:ph type="ftr" sz="quarter" idx="11"/>
          </p:nvPr>
        </p:nvSpPr>
        <p:spPr>
          <a:xfrm>
            <a:off x="6400800" y="6172820"/>
            <a:ext cx="1905000" cy="502707"/>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3108999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0"/>
          <p:cNvSpPr>
            <a:spLocks noGrp="1" noChangeArrowheads="1"/>
          </p:cNvSpPr>
          <p:nvPr>
            <p:ph type="ftr" sz="quarter" idx="11"/>
          </p:nvPr>
        </p:nvSpPr>
        <p:spPr>
          <a:xfrm>
            <a:off x="6705600" y="6362700"/>
            <a:ext cx="1981200" cy="381000"/>
          </a:xfrm>
        </p:spPr>
        <p:txBody>
          <a:bodyPr/>
          <a:lstStyle/>
          <a:p>
            <a:pPr>
              <a:defRPr/>
            </a:pPr>
            <a:r>
              <a:rPr lang="en-US" sz="2000" dirty="0" smtClean="0"/>
              <a:t> www.smf.org</a:t>
            </a:r>
            <a:endParaRPr lang="en-US" sz="2000" dirty="0"/>
          </a:p>
        </p:txBody>
      </p:sp>
      <p:sp>
        <p:nvSpPr>
          <p:cNvPr id="308226" name="Rectangle 2"/>
          <p:cNvSpPr>
            <a:spLocks noGrp="1" noChangeArrowheads="1"/>
          </p:cNvSpPr>
          <p:nvPr>
            <p:ph type="title" idx="4294967295"/>
          </p:nvPr>
        </p:nvSpPr>
        <p:spPr>
          <a:xfrm>
            <a:off x="609600" y="609600"/>
            <a:ext cx="6934200" cy="609600"/>
          </a:xfrm>
        </p:spPr>
        <p:txBody>
          <a:bodyPr>
            <a:normAutofit fontScale="90000"/>
          </a:bodyPr>
          <a:lstStyle/>
          <a:p>
            <a:pPr algn="ctr" eaLnBrk="1" hangingPunct="1">
              <a:defRPr/>
            </a:pPr>
            <a:r>
              <a:rPr lang="en-US" dirty="0" smtClean="0"/>
              <a:t>Shell Spreads the Load.</a:t>
            </a:r>
            <a:br>
              <a:rPr lang="en-US" dirty="0" smtClean="0"/>
            </a:br>
            <a:r>
              <a:rPr lang="en-US" dirty="0" smtClean="0"/>
              <a:t>Liner Foam = More Braking Time</a:t>
            </a:r>
          </a:p>
        </p:txBody>
      </p:sp>
      <p:pic>
        <p:nvPicPr>
          <p:cNvPr id="30724" name="Picture 3" descr="Liner Impact Damage"/>
          <p:cNvPicPr>
            <a:picLocks noGrp="1" noChangeAspect="1" noChangeArrowheads="1"/>
          </p:cNvPicPr>
          <p:nvPr>
            <p:ph idx="4294967295"/>
          </p:nvPr>
        </p:nvPicPr>
        <p:blipFill>
          <a:blip r:embed="rId3" cstate="print"/>
          <a:srcRect/>
          <a:stretch>
            <a:fillRect/>
          </a:stretch>
        </p:blipFill>
        <p:spPr>
          <a:xfrm>
            <a:off x="1648968" y="1371600"/>
            <a:ext cx="5867400" cy="4591878"/>
          </a:xfr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430807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08663"/>
          </a:xfrm>
        </p:spPr>
        <p:txBody>
          <a:bodyPr>
            <a:normAutofit/>
          </a:bodyPr>
          <a:lstStyle/>
          <a:p>
            <a:r>
              <a:rPr lang="en-US" dirty="0" smtClean="0"/>
              <a:t>Research Snell vs DOT</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9447" y="1618411"/>
            <a:ext cx="7772399" cy="4419599"/>
          </a:xfrm>
        </p:spPr>
      </p:pic>
      <p:sp>
        <p:nvSpPr>
          <p:cNvPr id="4" name="Footer Placeholder 3"/>
          <p:cNvSpPr>
            <a:spLocks noGrp="1"/>
          </p:cNvSpPr>
          <p:nvPr>
            <p:ph type="ftr" sz="quarter" idx="11"/>
          </p:nvPr>
        </p:nvSpPr>
        <p:spPr>
          <a:xfrm>
            <a:off x="6934200" y="6165949"/>
            <a:ext cx="1828800" cy="533400"/>
          </a:xfrm>
        </p:spPr>
        <p:txBody>
          <a:bodyPr/>
          <a:lstStyle/>
          <a:p>
            <a:pPr>
              <a:defRPr/>
            </a:pPr>
            <a:r>
              <a:rPr lang="en-US" sz="2000" dirty="0" smtClean="0"/>
              <a:t> </a:t>
            </a:r>
            <a:r>
              <a:rPr lang="en-US" sz="2000" dirty="0" smtClean="0"/>
              <a:t>www.smf.org</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2032498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456263"/>
          </a:xfrm>
        </p:spPr>
        <p:txBody>
          <a:bodyPr>
            <a:normAutofit fontScale="90000"/>
          </a:bodyPr>
          <a:lstStyle/>
          <a:p>
            <a:r>
              <a:rPr lang="en-US" dirty="0" smtClean="0"/>
              <a:t>Snell Protects/DOT Bottoms Out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639" y="1600200"/>
            <a:ext cx="7447009" cy="4343399"/>
          </a:xfrm>
        </p:spPr>
      </p:pic>
      <p:sp>
        <p:nvSpPr>
          <p:cNvPr id="4" name="Footer Placeholder 3"/>
          <p:cNvSpPr>
            <a:spLocks noGrp="1"/>
          </p:cNvSpPr>
          <p:nvPr>
            <p:ph type="ftr" sz="quarter" idx="11"/>
          </p:nvPr>
        </p:nvSpPr>
        <p:spPr>
          <a:xfrm>
            <a:off x="7061200" y="6190487"/>
            <a:ext cx="1828800" cy="457199"/>
          </a:xfrm>
        </p:spPr>
        <p:txBody>
          <a:bodyPr/>
          <a:lstStyle/>
          <a:p>
            <a:pPr>
              <a:defRPr/>
            </a:pPr>
            <a:r>
              <a:rPr lang="en-US" sz="1400" dirty="0" smtClean="0"/>
              <a:t> </a:t>
            </a: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144797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84863"/>
          </a:xfrm>
        </p:spPr>
        <p:txBody>
          <a:bodyPr>
            <a:normAutofit/>
          </a:bodyPr>
          <a:lstStyle/>
          <a:p>
            <a:pPr algn="ctr"/>
            <a:r>
              <a:rPr lang="en-US" dirty="0" smtClean="0"/>
              <a:t>Fact Check </a:t>
            </a:r>
            <a:endParaRPr lang="en-US" dirty="0"/>
          </a:p>
        </p:txBody>
      </p:sp>
      <p:sp>
        <p:nvSpPr>
          <p:cNvPr id="3" name="Content Placeholder 2"/>
          <p:cNvSpPr>
            <a:spLocks noGrp="1"/>
          </p:cNvSpPr>
          <p:nvPr>
            <p:ph idx="1"/>
          </p:nvPr>
        </p:nvSpPr>
        <p:spPr>
          <a:xfrm>
            <a:off x="533400" y="1981200"/>
            <a:ext cx="6887389" cy="3954989"/>
          </a:xfrm>
        </p:spPr>
        <p:txBody>
          <a:bodyPr>
            <a:normAutofit/>
          </a:bodyPr>
          <a:lstStyle/>
          <a:p>
            <a:r>
              <a:rPr lang="en-US" sz="2800" dirty="0" smtClean="0"/>
              <a:t>Misinformation that Snell helmets are only for racers.</a:t>
            </a:r>
          </a:p>
          <a:p>
            <a:r>
              <a:rPr lang="en-US" sz="2800" dirty="0" smtClean="0"/>
              <a:t>DOT is NOT all you need.</a:t>
            </a:r>
          </a:p>
          <a:p>
            <a:r>
              <a:rPr lang="en-US" sz="2800" dirty="0" smtClean="0"/>
              <a:t>Snell helmets are NOT too hard.</a:t>
            </a:r>
          </a:p>
          <a:p>
            <a:pPr lvl="2"/>
            <a:r>
              <a:rPr lang="en-US" sz="2800" dirty="0" smtClean="0"/>
              <a:t>Snell &amp;  DOT protect the same in minor impacts.</a:t>
            </a:r>
          </a:p>
          <a:p>
            <a:pPr lvl="2"/>
            <a:r>
              <a:rPr lang="en-US" sz="2800" dirty="0" smtClean="0"/>
              <a:t>Snell continues to protect at higher levels long after DOT protection fails.</a:t>
            </a:r>
          </a:p>
          <a:p>
            <a:pPr marL="137160" indent="0">
              <a:buNone/>
            </a:pPr>
            <a:endParaRPr lang="en-US" sz="2800" dirty="0"/>
          </a:p>
          <a:p>
            <a:pPr marL="137160" indent="0">
              <a:buNone/>
            </a:pPr>
            <a:endParaRPr lang="en-US" dirty="0"/>
          </a:p>
        </p:txBody>
      </p:sp>
      <p:sp>
        <p:nvSpPr>
          <p:cNvPr id="4" name="Footer Placeholder 3"/>
          <p:cNvSpPr>
            <a:spLocks noGrp="1"/>
          </p:cNvSpPr>
          <p:nvPr>
            <p:ph type="ftr" sz="quarter" idx="11"/>
          </p:nvPr>
        </p:nvSpPr>
        <p:spPr>
          <a:xfrm>
            <a:off x="7099300" y="6153758"/>
            <a:ext cx="1752600" cy="576667"/>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38287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International Conference of Biomechanics Research (IRCOBI)</a:t>
            </a:r>
            <a:endParaRPr lang="en-US" dirty="0"/>
          </a:p>
        </p:txBody>
      </p:sp>
      <p:sp>
        <p:nvSpPr>
          <p:cNvPr id="3" name="Content Placeholder 2"/>
          <p:cNvSpPr>
            <a:spLocks noGrp="1"/>
          </p:cNvSpPr>
          <p:nvPr>
            <p:ph idx="1"/>
          </p:nvPr>
        </p:nvSpPr>
        <p:spPr/>
        <p:txBody>
          <a:bodyPr>
            <a:normAutofit fontScale="92500" lnSpcReduction="20000"/>
          </a:bodyPr>
          <a:lstStyle/>
          <a:p>
            <a:r>
              <a:rPr lang="en-US" sz="3000" dirty="0" smtClean="0"/>
              <a:t>September 2015 in Lyon, France</a:t>
            </a:r>
          </a:p>
          <a:p>
            <a:endParaRPr lang="en-US" sz="3000" dirty="0"/>
          </a:p>
          <a:p>
            <a:r>
              <a:rPr lang="en-US" sz="3000" dirty="0" smtClean="0"/>
              <a:t>Snell Presents Peer Reviewed Research Paper</a:t>
            </a:r>
          </a:p>
          <a:p>
            <a:endParaRPr lang="en-US" sz="3000" dirty="0"/>
          </a:p>
          <a:p>
            <a:r>
              <a:rPr lang="en-US" sz="3000" dirty="0" smtClean="0"/>
              <a:t>Low Energy Impact Comparison Study</a:t>
            </a:r>
          </a:p>
          <a:p>
            <a:endParaRPr lang="en-US" sz="3000" dirty="0"/>
          </a:p>
          <a:p>
            <a:r>
              <a:rPr lang="en-US" sz="3000" dirty="0" smtClean="0"/>
              <a:t>Snell and NOCSAE Sponsor a Seminar on Test Method for Angular Acceleration</a:t>
            </a:r>
          </a:p>
          <a:p>
            <a:endParaRPr lang="en-US" dirty="0"/>
          </a:p>
        </p:txBody>
      </p:sp>
      <p:sp>
        <p:nvSpPr>
          <p:cNvPr id="4" name="Footer Placeholder 3"/>
          <p:cNvSpPr>
            <a:spLocks noGrp="1"/>
          </p:cNvSpPr>
          <p:nvPr>
            <p:ph type="ftr" sz="quarter" idx="11"/>
          </p:nvPr>
        </p:nvSpPr>
        <p:spPr>
          <a:xfrm>
            <a:off x="6934200" y="6096000"/>
            <a:ext cx="1676400" cy="457199"/>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385327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sz="quarter"/>
          </p:nvPr>
        </p:nvSpPr>
        <p:spPr/>
        <p:txBody>
          <a:bodyPr/>
          <a:lstStyle/>
          <a:p>
            <a:pPr eaLnBrk="1" hangingPunct="1">
              <a:defRPr/>
            </a:pPr>
            <a:r>
              <a:rPr lang="en-US" smtClean="0"/>
              <a:t>Beginnings</a:t>
            </a:r>
          </a:p>
        </p:txBody>
      </p:sp>
      <p:pic>
        <p:nvPicPr>
          <p:cNvPr id="54276" name="Picture 11" descr="rollover1"/>
          <p:cNvPicPr>
            <a:picLocks noGrp="1" noChangeAspect="1" noChangeArrowheads="1"/>
          </p:cNvPicPr>
          <p:nvPr>
            <p:ph sz="quarter" idx="1"/>
          </p:nvPr>
        </p:nvPicPr>
        <p:blipFill>
          <a:blip r:embed="rId3" cstate="print"/>
          <a:srcRect/>
          <a:stretch>
            <a:fillRect/>
          </a:stretch>
        </p:blipFill>
        <p:spPr>
          <a:xfrm>
            <a:off x="228600" y="4047871"/>
            <a:ext cx="2743200" cy="2096262"/>
          </a:xfrm>
          <a:noFill/>
        </p:spPr>
      </p:pic>
      <p:pic>
        <p:nvPicPr>
          <p:cNvPr id="54278" name="Picture 12" descr="Pete_incar"/>
          <p:cNvPicPr>
            <a:picLocks noGrp="1" noChangeAspect="1" noChangeArrowheads="1"/>
          </p:cNvPicPr>
          <p:nvPr>
            <p:ph sz="quarter" idx="2"/>
          </p:nvPr>
        </p:nvPicPr>
        <p:blipFill>
          <a:blip r:embed="rId4" cstate="print"/>
          <a:srcRect/>
          <a:stretch>
            <a:fillRect/>
          </a:stretch>
        </p:blipFill>
        <p:spPr>
          <a:xfrm>
            <a:off x="381000" y="1219200"/>
            <a:ext cx="1905000" cy="2667000"/>
          </a:xfrm>
          <a:noFill/>
        </p:spPr>
      </p:pic>
      <p:pic>
        <p:nvPicPr>
          <p:cNvPr id="54275" name="Picture 14" descr="rollover2"/>
          <p:cNvPicPr>
            <a:picLocks noGrp="1" noChangeAspect="1" noChangeArrowheads="1"/>
          </p:cNvPicPr>
          <p:nvPr>
            <p:ph sz="quarter" idx="3"/>
          </p:nvPr>
        </p:nvPicPr>
        <p:blipFill>
          <a:blip r:embed="rId5" cstate="print"/>
          <a:stretch>
            <a:fillRect/>
          </a:stretch>
        </p:blipFill>
        <p:spPr>
          <a:xfrm>
            <a:off x="3101340" y="4038727"/>
            <a:ext cx="2857500" cy="2114550"/>
          </a:xfrm>
          <a:noFill/>
        </p:spPr>
      </p:pic>
      <p:pic>
        <p:nvPicPr>
          <p:cNvPr id="54274" name="Picture 16" descr="rollover3"/>
          <p:cNvPicPr>
            <a:picLocks noGrp="1" noChangeAspect="1" noChangeArrowheads="1"/>
          </p:cNvPicPr>
          <p:nvPr>
            <p:ph sz="quarter" idx="4"/>
          </p:nvPr>
        </p:nvPicPr>
        <p:blipFill>
          <a:blip r:embed="rId6" cstate="print"/>
          <a:stretch>
            <a:fillRect/>
          </a:stretch>
        </p:blipFill>
        <p:spPr>
          <a:xfrm>
            <a:off x="6071616" y="4053967"/>
            <a:ext cx="2857500" cy="2114550"/>
          </a:xfrm>
          <a:noFill/>
        </p:spPr>
      </p:pic>
      <p:sp>
        <p:nvSpPr>
          <p:cNvPr id="9" name="Footer Placeholder 8"/>
          <p:cNvSpPr>
            <a:spLocks noGrp="1"/>
          </p:cNvSpPr>
          <p:nvPr>
            <p:ph type="ftr" sz="quarter" idx="11"/>
          </p:nvPr>
        </p:nvSpPr>
        <p:spPr>
          <a:xfrm>
            <a:off x="7062216" y="6387361"/>
            <a:ext cx="1866900" cy="292153"/>
          </a:xfrm>
        </p:spPr>
        <p:txBody>
          <a:bodyPr/>
          <a:lstStyle/>
          <a:p>
            <a:pPr>
              <a:defRPr/>
            </a:pPr>
            <a:r>
              <a:rPr lang="en-US" sz="1200" dirty="0" smtClean="0"/>
              <a:t>  </a:t>
            </a:r>
            <a:r>
              <a:rPr lang="en-US" sz="2000" dirty="0" smtClean="0"/>
              <a:t>www.smf.org</a:t>
            </a:r>
            <a:endParaRPr lang="en-US" sz="2000" dirty="0"/>
          </a:p>
        </p:txBody>
      </p:sp>
      <p:sp>
        <p:nvSpPr>
          <p:cNvPr id="54279" name="Text Box 20"/>
          <p:cNvSpPr txBox="1">
            <a:spLocks noChangeArrowheads="1"/>
          </p:cNvSpPr>
          <p:nvPr/>
        </p:nvSpPr>
        <p:spPr bwMode="auto">
          <a:xfrm>
            <a:off x="2057400" y="1447800"/>
            <a:ext cx="6705600" cy="2997200"/>
          </a:xfrm>
          <a:prstGeom prst="rect">
            <a:avLst/>
          </a:prstGeom>
          <a:noFill/>
          <a:ln w="9525">
            <a:noFill/>
            <a:miter lim="800000"/>
            <a:headEnd/>
            <a:tailEnd/>
          </a:ln>
        </p:spPr>
        <p:txBody>
          <a:bodyPr>
            <a:spAutoFit/>
          </a:bodyPr>
          <a:lstStyle/>
          <a:p>
            <a:pPr marL="342900" indent="-342900">
              <a:spcBef>
                <a:spcPct val="20000"/>
              </a:spcBef>
              <a:buFontTx/>
              <a:buChar char="•"/>
            </a:pPr>
            <a:r>
              <a:rPr lang="en-US" sz="2800" dirty="0"/>
              <a:t>Amateur Racer William “Pete” Snell</a:t>
            </a:r>
          </a:p>
          <a:p>
            <a:pPr marL="342900" indent="-342900">
              <a:spcBef>
                <a:spcPct val="20000"/>
              </a:spcBef>
              <a:buFontTx/>
              <a:buChar char="•"/>
            </a:pPr>
            <a:r>
              <a:rPr lang="en-US" sz="2800" dirty="0"/>
              <a:t>Rollover Crash in Arcata, California, </a:t>
            </a:r>
          </a:p>
          <a:p>
            <a:pPr marL="742950" lvl="1" indent="-285750">
              <a:spcBef>
                <a:spcPct val="20000"/>
              </a:spcBef>
              <a:buFontTx/>
              <a:buChar char="–"/>
            </a:pPr>
            <a:r>
              <a:rPr lang="en-US" sz="2400" dirty="0"/>
              <a:t>August 6, 1956</a:t>
            </a:r>
          </a:p>
          <a:p>
            <a:pPr marL="342900" indent="-342900">
              <a:spcBef>
                <a:spcPct val="20000"/>
              </a:spcBef>
              <a:buFontTx/>
              <a:buChar char="•"/>
            </a:pPr>
            <a:r>
              <a:rPr lang="en-US" sz="2800" dirty="0"/>
              <a:t>Pete died of head injuries </a:t>
            </a:r>
          </a:p>
          <a:p>
            <a:pPr marL="742950" lvl="1" indent="-285750">
              <a:spcBef>
                <a:spcPct val="20000"/>
              </a:spcBef>
              <a:buFontTx/>
              <a:buChar char="–"/>
            </a:pPr>
            <a:r>
              <a:rPr lang="en-US" sz="2000" dirty="0"/>
              <a:t>Sustained in a then state-of-the-art helmet</a:t>
            </a:r>
          </a:p>
          <a:p>
            <a:pPr marL="342900" indent="-342900">
              <a:spcBef>
                <a:spcPct val="50000"/>
              </a:spcBef>
              <a:buFontTx/>
              <a:buChar char="•"/>
            </a:pPr>
            <a:endParaRPr lang="en-US" sz="2400"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28" y="6250429"/>
            <a:ext cx="1143000" cy="471683"/>
          </a:xfrm>
          <a:prstGeom prst="rect">
            <a:avLst/>
          </a:prstGeom>
        </p:spPr>
      </p:pic>
    </p:spTree>
    <p:extLst>
      <p:ext uri="{BB962C8B-B14F-4D97-AF65-F5344CB8AC3E}">
        <p14:creationId xmlns:p14="http://schemas.microsoft.com/office/powerpoint/2010/main" val="31327426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761063"/>
          </a:xfrm>
        </p:spPr>
        <p:txBody>
          <a:bodyPr>
            <a:normAutofit/>
          </a:bodyPr>
          <a:lstStyle/>
          <a:p>
            <a:r>
              <a:rPr lang="en-US" dirty="0" smtClean="0"/>
              <a:t>Three Helmet Standards (US)</a:t>
            </a:r>
            <a:endParaRPr lang="en-US" dirty="0"/>
          </a:p>
        </p:txBody>
      </p:sp>
      <p:sp>
        <p:nvSpPr>
          <p:cNvPr id="3" name="Content Placeholder 2"/>
          <p:cNvSpPr>
            <a:spLocks noGrp="1"/>
          </p:cNvSpPr>
          <p:nvPr>
            <p:ph idx="1"/>
          </p:nvPr>
        </p:nvSpPr>
        <p:spPr>
          <a:xfrm>
            <a:off x="990600" y="2362200"/>
            <a:ext cx="7162800" cy="3733800"/>
          </a:xfrm>
        </p:spPr>
        <p:txBody>
          <a:bodyPr>
            <a:normAutofit fontScale="92500" lnSpcReduction="10000"/>
          </a:bodyPr>
          <a:lstStyle/>
          <a:p>
            <a:pPr>
              <a:defRPr/>
            </a:pPr>
            <a:r>
              <a:rPr lang="en-US" dirty="0" smtClean="0"/>
              <a:t>ECE and DOT </a:t>
            </a:r>
            <a:r>
              <a:rPr lang="en-US" dirty="0"/>
              <a:t>(FMVSS 218)</a:t>
            </a:r>
          </a:p>
          <a:p>
            <a:pPr lvl="1">
              <a:defRPr/>
            </a:pPr>
            <a:r>
              <a:rPr lang="en-US" sz="2400" dirty="0"/>
              <a:t>Mandatory – minimum impact protection requirement</a:t>
            </a:r>
          </a:p>
          <a:p>
            <a:pPr lvl="1">
              <a:defRPr/>
            </a:pPr>
            <a:r>
              <a:rPr lang="en-US" sz="2400" dirty="0" smtClean="0"/>
              <a:t>DOT Self-certified /ECE Not as protective</a:t>
            </a:r>
            <a:endParaRPr lang="en-US" sz="2400" dirty="0"/>
          </a:p>
          <a:p>
            <a:pPr lvl="2">
              <a:defRPr/>
            </a:pPr>
            <a:r>
              <a:rPr lang="en-US" sz="2400" dirty="0"/>
              <a:t>Manufacturers arrange “reasonable” testing </a:t>
            </a:r>
          </a:p>
          <a:p>
            <a:pPr lvl="2">
              <a:defRPr/>
            </a:pPr>
            <a:r>
              <a:rPr lang="en-US" sz="2400" dirty="0"/>
              <a:t>Claim DOT certification for their own products</a:t>
            </a:r>
          </a:p>
          <a:p>
            <a:pPr>
              <a:defRPr/>
            </a:pPr>
            <a:r>
              <a:rPr lang="en-US" dirty="0"/>
              <a:t>Snell </a:t>
            </a:r>
            <a:r>
              <a:rPr lang="en-US" dirty="0" smtClean="0"/>
              <a:t>M2015</a:t>
            </a:r>
            <a:endParaRPr lang="en-US" dirty="0"/>
          </a:p>
          <a:p>
            <a:pPr lvl="1">
              <a:defRPr/>
            </a:pPr>
            <a:r>
              <a:rPr lang="en-US" sz="2400" dirty="0"/>
              <a:t>Voluntary – premium impact protection capability</a:t>
            </a:r>
          </a:p>
          <a:p>
            <a:pPr lvl="1">
              <a:defRPr/>
            </a:pPr>
            <a:r>
              <a:rPr lang="en-US" sz="2400" dirty="0"/>
              <a:t>Snell certified</a:t>
            </a:r>
          </a:p>
          <a:p>
            <a:pPr lvl="2">
              <a:defRPr/>
            </a:pPr>
            <a:r>
              <a:rPr lang="en-US" sz="2400" dirty="0"/>
              <a:t>Snell does pre-market and in-market testing </a:t>
            </a:r>
          </a:p>
          <a:p>
            <a:pPr lvl="2">
              <a:defRPr/>
            </a:pPr>
            <a:r>
              <a:rPr lang="en-US" sz="2400" dirty="0"/>
              <a:t> Manufacturers are bound by contract</a:t>
            </a:r>
          </a:p>
          <a:p>
            <a:endParaRPr lang="en-US" dirty="0"/>
          </a:p>
        </p:txBody>
      </p:sp>
      <p:sp>
        <p:nvSpPr>
          <p:cNvPr id="4" name="Footer Placeholder 3"/>
          <p:cNvSpPr>
            <a:spLocks noGrp="1"/>
          </p:cNvSpPr>
          <p:nvPr>
            <p:ph type="ftr" sz="quarter" idx="11"/>
          </p:nvPr>
        </p:nvSpPr>
        <p:spPr>
          <a:xfrm>
            <a:off x="6629400" y="6227065"/>
            <a:ext cx="1905000" cy="533399"/>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1027377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705600" y="6248400"/>
            <a:ext cx="2077303" cy="533401"/>
          </a:xfrm>
        </p:spPr>
        <p:txBody>
          <a:bodyPr/>
          <a:lstStyle/>
          <a:p>
            <a:pPr>
              <a:defRPr/>
            </a:pPr>
            <a:r>
              <a:rPr lang="en-US" sz="1400" dirty="0" smtClean="0"/>
              <a:t> </a:t>
            </a:r>
            <a:r>
              <a:rPr lang="en-US" sz="2000" dirty="0" smtClean="0"/>
              <a:t>www.smf.org</a:t>
            </a:r>
            <a:endParaRPr lang="en-US" sz="2000" dirty="0"/>
          </a:p>
        </p:txBody>
      </p:sp>
      <p:pic>
        <p:nvPicPr>
          <p:cNvPr id="48131" name="Picture 3"/>
          <p:cNvPicPr>
            <a:picLocks noChangeAspect="1"/>
          </p:cNvPicPr>
          <p:nvPr/>
        </p:nvPicPr>
        <p:blipFill>
          <a:blip r:embed="rId2" cstate="print"/>
          <a:srcRect/>
          <a:stretch>
            <a:fillRect/>
          </a:stretch>
        </p:blipFill>
        <p:spPr bwMode="auto">
          <a:xfrm>
            <a:off x="1066800" y="304800"/>
            <a:ext cx="6456363" cy="5715219"/>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296023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Snell Means Premium Protection.</a:t>
            </a:r>
            <a:br>
              <a:rPr lang="en-US" dirty="0" smtClean="0"/>
            </a:br>
            <a:r>
              <a:rPr lang="en-US" sz="3100" dirty="0" smtClean="0"/>
              <a:t>DOT and ECE are Minimum Requirement</a:t>
            </a:r>
            <a:r>
              <a:rPr lang="en-US" sz="2700" dirty="0" smtClean="0"/>
              <a:t>.</a:t>
            </a:r>
            <a:endParaRPr lang="en-US" sz="27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2133600"/>
            <a:ext cx="6888163" cy="3657600"/>
          </a:xfrm>
        </p:spPr>
      </p:pic>
      <p:sp>
        <p:nvSpPr>
          <p:cNvPr id="4" name="Footer Placeholder 3"/>
          <p:cNvSpPr>
            <a:spLocks noGrp="1"/>
          </p:cNvSpPr>
          <p:nvPr>
            <p:ph type="ftr" sz="quarter" idx="11"/>
          </p:nvPr>
        </p:nvSpPr>
        <p:spPr>
          <a:xfrm>
            <a:off x="6705600" y="6119285"/>
            <a:ext cx="2209799" cy="586315"/>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180439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Motorcycle Helmet Effectiveness </a:t>
            </a:r>
            <a:endParaRPr lang="en-US" dirty="0"/>
          </a:p>
        </p:txBody>
      </p:sp>
      <p:sp>
        <p:nvSpPr>
          <p:cNvPr id="3" name="Content Placeholder 2"/>
          <p:cNvSpPr>
            <a:spLocks noGrp="1"/>
          </p:cNvSpPr>
          <p:nvPr>
            <p:ph idx="1"/>
          </p:nvPr>
        </p:nvSpPr>
        <p:spPr/>
        <p:txBody>
          <a:bodyPr/>
          <a:lstStyle/>
          <a:p>
            <a:r>
              <a:rPr lang="en-US" dirty="0" smtClean="0"/>
              <a:t>NHTSA estimates that helmet usage leads to:</a:t>
            </a:r>
          </a:p>
          <a:p>
            <a:endParaRPr lang="en-US" dirty="0"/>
          </a:p>
          <a:p>
            <a:r>
              <a:rPr lang="en-US" sz="3200" dirty="0" smtClean="0"/>
              <a:t>37% reduction of crash fatality</a:t>
            </a:r>
          </a:p>
          <a:p>
            <a:endParaRPr lang="en-US" sz="3200" dirty="0"/>
          </a:p>
          <a:p>
            <a:r>
              <a:rPr lang="en-US" sz="3200" dirty="0" smtClean="0"/>
              <a:t>67% prevention of brain injuries</a:t>
            </a:r>
            <a:endParaRPr lang="en-US" sz="3200" dirty="0"/>
          </a:p>
        </p:txBody>
      </p:sp>
      <p:sp>
        <p:nvSpPr>
          <p:cNvPr id="4" name="Footer Placeholder 3"/>
          <p:cNvSpPr>
            <a:spLocks noGrp="1"/>
          </p:cNvSpPr>
          <p:nvPr>
            <p:ph type="ftr" sz="quarter" idx="11"/>
          </p:nvPr>
        </p:nvSpPr>
        <p:spPr>
          <a:xfrm>
            <a:off x="6705600" y="6172200"/>
            <a:ext cx="1939073" cy="365125"/>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1348548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08663"/>
          </a:xfrm>
        </p:spPr>
        <p:txBody>
          <a:bodyPr>
            <a:normAutofit/>
          </a:bodyPr>
          <a:lstStyle/>
          <a:p>
            <a:pPr algn="ctr"/>
            <a:r>
              <a:rPr lang="en-US" dirty="0" smtClean="0"/>
              <a:t>Other Snell Standards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813320"/>
            <a:ext cx="3386328" cy="4328400"/>
          </a:xfrm>
        </p:spPr>
      </p:pic>
      <p:sp>
        <p:nvSpPr>
          <p:cNvPr id="4" name="Footer Placeholder 3"/>
          <p:cNvSpPr>
            <a:spLocks noGrp="1"/>
          </p:cNvSpPr>
          <p:nvPr>
            <p:ph type="ftr" sz="quarter" idx="11"/>
          </p:nvPr>
        </p:nvSpPr>
        <p:spPr>
          <a:xfrm>
            <a:off x="6553200" y="6156960"/>
            <a:ext cx="1733704" cy="563880"/>
          </a:xfrm>
        </p:spPr>
        <p:txBody>
          <a:bodyPr/>
          <a:lstStyle/>
          <a:p>
            <a:pPr>
              <a:defRPr/>
            </a:pPr>
            <a:r>
              <a:rPr lang="en-US" sz="1400" dirty="0" smtClean="0"/>
              <a:t> </a:t>
            </a:r>
            <a:r>
              <a:rPr lang="en-US" sz="2000" dirty="0" smtClean="0"/>
              <a:t>www.smf.org</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00036" y="2207260"/>
            <a:ext cx="4343400" cy="3556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3628918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NASCAR &amp; INDY 500</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819400"/>
            <a:ext cx="3657600" cy="2743200"/>
          </a:xfrm>
        </p:spPr>
      </p:pic>
      <p:sp>
        <p:nvSpPr>
          <p:cNvPr id="4" name="Footer Placeholder 3"/>
          <p:cNvSpPr>
            <a:spLocks noGrp="1"/>
          </p:cNvSpPr>
          <p:nvPr>
            <p:ph type="ftr" sz="quarter" idx="11"/>
          </p:nvPr>
        </p:nvSpPr>
        <p:spPr>
          <a:xfrm>
            <a:off x="6553200" y="6118900"/>
            <a:ext cx="2324842" cy="508000"/>
          </a:xfrm>
        </p:spPr>
        <p:txBody>
          <a:bodyPr/>
          <a:lstStyle/>
          <a:p>
            <a:pPr>
              <a:defRPr/>
            </a:pPr>
            <a:r>
              <a:rPr lang="en-US" sz="1400" dirty="0" smtClean="0"/>
              <a:t>  </a:t>
            </a: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794000"/>
            <a:ext cx="4915642" cy="2768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2661351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837263"/>
          </a:xfrm>
        </p:spPr>
        <p:txBody>
          <a:bodyPr>
            <a:noAutofit/>
          </a:bodyPr>
          <a:lstStyle/>
          <a:p>
            <a:r>
              <a:rPr lang="en-US" sz="3200" dirty="0" smtClean="0"/>
              <a:t>Austin Dillon</a:t>
            </a:r>
            <a:r>
              <a:rPr lang="en-US" sz="3200" dirty="0"/>
              <a:t> </a:t>
            </a:r>
            <a:r>
              <a:rPr lang="en-US" sz="3200" dirty="0" smtClean="0"/>
              <a:t>Walking Away from  </a:t>
            </a:r>
            <a:br>
              <a:rPr lang="en-US" sz="3200" dirty="0" smtClean="0"/>
            </a:br>
            <a:r>
              <a:rPr lang="en-US" sz="3200" dirty="0" smtClean="0"/>
              <a:t>2015 Crash NASCAR Daytona Finish</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057400"/>
            <a:ext cx="6781800" cy="4038600"/>
          </a:xfrm>
        </p:spPr>
      </p:pic>
      <p:sp>
        <p:nvSpPr>
          <p:cNvPr id="4" name="Footer Placeholder 3"/>
          <p:cNvSpPr>
            <a:spLocks noGrp="1"/>
          </p:cNvSpPr>
          <p:nvPr>
            <p:ph type="ftr" sz="quarter" idx="11"/>
          </p:nvPr>
        </p:nvSpPr>
        <p:spPr>
          <a:xfrm>
            <a:off x="7061200" y="6248400"/>
            <a:ext cx="1828800" cy="533400"/>
          </a:xfrm>
        </p:spPr>
        <p:txBody>
          <a:bodyPr/>
          <a:lstStyle/>
          <a:p>
            <a:pPr>
              <a:defRPr/>
            </a:pPr>
            <a:r>
              <a:rPr lang="en-US" sz="1400" dirty="0" smtClean="0"/>
              <a:t> </a:t>
            </a: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152019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84863"/>
          </a:xfrm>
        </p:spPr>
        <p:txBody>
          <a:bodyPr>
            <a:normAutofit/>
          </a:bodyPr>
          <a:lstStyle/>
          <a:p>
            <a:r>
              <a:rPr lang="en-US" dirty="0" smtClean="0"/>
              <a:t>Helmet Fit Research</a:t>
            </a:r>
            <a:endParaRPr lang="en-US" dirty="0"/>
          </a:p>
        </p:txBody>
      </p:sp>
      <p:sp>
        <p:nvSpPr>
          <p:cNvPr id="3" name="Content Placeholder 2"/>
          <p:cNvSpPr>
            <a:spLocks noGrp="1"/>
          </p:cNvSpPr>
          <p:nvPr>
            <p:ph idx="1"/>
          </p:nvPr>
        </p:nvSpPr>
        <p:spPr/>
        <p:txBody>
          <a:bodyPr>
            <a:normAutofit/>
          </a:bodyPr>
          <a:lstStyle/>
          <a:p>
            <a:r>
              <a:rPr lang="en-US" sz="3200" dirty="0" smtClean="0"/>
              <a:t>Well-fitted </a:t>
            </a:r>
            <a:r>
              <a:rPr lang="en-US" sz="3200" dirty="0"/>
              <a:t>helmets protect better.</a:t>
            </a:r>
          </a:p>
          <a:p>
            <a:endParaRPr lang="en-US" sz="3200" dirty="0"/>
          </a:p>
          <a:p>
            <a:r>
              <a:rPr lang="en-US" sz="3200" dirty="0"/>
              <a:t>Dr. Amy McIntosh reported in 2012 that children with help fitting a helmet had concussions reduced by 41%.</a:t>
            </a:r>
          </a:p>
          <a:p>
            <a:pPr marL="0" indent="0">
              <a:buNone/>
            </a:pPr>
            <a:endParaRPr lang="en-US" sz="3200" dirty="0"/>
          </a:p>
        </p:txBody>
      </p:sp>
      <p:sp>
        <p:nvSpPr>
          <p:cNvPr id="4" name="Footer Placeholder 3"/>
          <p:cNvSpPr>
            <a:spLocks noGrp="1"/>
          </p:cNvSpPr>
          <p:nvPr>
            <p:ph type="ftr" sz="quarter" idx="11"/>
          </p:nvPr>
        </p:nvSpPr>
        <p:spPr>
          <a:xfrm>
            <a:off x="6858000" y="6103902"/>
            <a:ext cx="1904999" cy="584200"/>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1041338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defRPr/>
            </a:pPr>
            <a:r>
              <a:rPr lang="en-US" smtClean="0"/>
              <a:t>How Helmets Work</a:t>
            </a:r>
          </a:p>
        </p:txBody>
      </p:sp>
      <p:sp>
        <p:nvSpPr>
          <p:cNvPr id="310275" name="Rectangle 3"/>
          <p:cNvSpPr>
            <a:spLocks noGrp="1" noChangeArrowheads="1"/>
          </p:cNvSpPr>
          <p:nvPr>
            <p:ph idx="1"/>
          </p:nvPr>
        </p:nvSpPr>
        <p:spPr/>
        <p:txBody>
          <a:bodyPr>
            <a:normAutofit/>
          </a:bodyPr>
          <a:lstStyle/>
          <a:p>
            <a:pPr eaLnBrk="1" hangingPunct="1"/>
            <a:r>
              <a:rPr lang="en-US" sz="3200" dirty="0" smtClean="0"/>
              <a:t>Space</a:t>
            </a:r>
          </a:p>
          <a:p>
            <a:pPr eaLnBrk="1" hangingPunct="1"/>
            <a:endParaRPr lang="en-US" sz="3200" dirty="0" smtClean="0"/>
          </a:p>
          <a:p>
            <a:pPr eaLnBrk="1" hangingPunct="1"/>
            <a:r>
              <a:rPr lang="en-US" sz="3200" dirty="0" smtClean="0"/>
              <a:t>Time</a:t>
            </a:r>
          </a:p>
          <a:p>
            <a:pPr eaLnBrk="1" hangingPunct="1"/>
            <a:endParaRPr lang="en-US" sz="3200" dirty="0"/>
          </a:p>
          <a:p>
            <a:pPr eaLnBrk="1" hangingPunct="1"/>
            <a:r>
              <a:rPr lang="en-US" sz="3200" dirty="0" smtClean="0"/>
              <a:t>Cartoon </a:t>
            </a:r>
            <a:r>
              <a:rPr lang="en-US" sz="3200" dirty="0" smtClean="0"/>
              <a:t>Videos on YouTube.com</a:t>
            </a:r>
          </a:p>
        </p:txBody>
      </p:sp>
      <p:sp>
        <p:nvSpPr>
          <p:cNvPr id="4" name="Rectangle 220"/>
          <p:cNvSpPr>
            <a:spLocks noGrp="1" noChangeArrowheads="1"/>
          </p:cNvSpPr>
          <p:nvPr>
            <p:ph type="ftr" sz="quarter" idx="11"/>
          </p:nvPr>
        </p:nvSpPr>
        <p:spPr>
          <a:xfrm>
            <a:off x="6781800" y="6172196"/>
            <a:ext cx="1905000" cy="533400"/>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1642283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380063"/>
          </a:xfrm>
        </p:spPr>
        <p:txBody>
          <a:bodyPr>
            <a:normAutofit fontScale="90000"/>
          </a:bodyPr>
          <a:lstStyle/>
          <a:p>
            <a:r>
              <a:rPr lang="en-US" dirty="0"/>
              <a:t>Wireless Head Form for </a:t>
            </a:r>
            <a:br>
              <a:rPr lang="en-US" dirty="0"/>
            </a:br>
            <a:r>
              <a:rPr lang="en-US" dirty="0"/>
              <a:t>Rotational Impact Test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64343" y="2660477"/>
            <a:ext cx="4495800" cy="2528887"/>
          </a:xfrm>
        </p:spPr>
      </p:pic>
      <p:sp>
        <p:nvSpPr>
          <p:cNvPr id="4" name="Footer Placeholder 3"/>
          <p:cNvSpPr>
            <a:spLocks noGrp="1"/>
          </p:cNvSpPr>
          <p:nvPr>
            <p:ph type="ftr" sz="quarter" idx="11"/>
          </p:nvPr>
        </p:nvSpPr>
        <p:spPr>
          <a:xfrm>
            <a:off x="6553200" y="6324600"/>
            <a:ext cx="2070099" cy="350521"/>
          </a:xfrm>
        </p:spPr>
        <p:txBody>
          <a:bodyPr/>
          <a:lstStyle/>
          <a:p>
            <a:pPr>
              <a:defRPr/>
            </a:pPr>
            <a:r>
              <a:rPr lang="en-US" sz="1400" dirty="0" smtClean="0"/>
              <a:t> </a:t>
            </a: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97538" y="2655715"/>
            <a:ext cx="4495801" cy="253841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409698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684863"/>
          </a:xfrm>
        </p:spPr>
        <p:txBody>
          <a:bodyPr>
            <a:normAutofit/>
          </a:bodyPr>
          <a:lstStyle/>
          <a:p>
            <a:pPr algn="ctr"/>
            <a:r>
              <a:rPr lang="en-US" dirty="0" smtClean="0"/>
              <a:t>Helmet in 1950s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2057400"/>
            <a:ext cx="3259674" cy="4376219"/>
          </a:xfrm>
        </p:spPr>
      </p:pic>
      <p:sp>
        <p:nvSpPr>
          <p:cNvPr id="4" name="Footer Placeholder 3"/>
          <p:cNvSpPr>
            <a:spLocks noGrp="1"/>
          </p:cNvSpPr>
          <p:nvPr>
            <p:ph type="ftr" sz="quarter" idx="11"/>
          </p:nvPr>
        </p:nvSpPr>
        <p:spPr>
          <a:xfrm>
            <a:off x="7086600" y="6248400"/>
            <a:ext cx="1748367" cy="388411"/>
          </a:xfrm>
        </p:spPr>
        <p:txBody>
          <a:bodyPr/>
          <a:lstStyle/>
          <a:p>
            <a:pPr>
              <a:defRPr/>
            </a:pPr>
            <a:r>
              <a:rPr lang="en-US" sz="1200" dirty="0" smtClean="0"/>
              <a:t> </a:t>
            </a:r>
            <a:r>
              <a:rPr lang="en-US" sz="2000" dirty="0" smtClean="0"/>
              <a:t>www.smf.org</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210299"/>
            <a:ext cx="1125862" cy="464611"/>
          </a:xfrm>
          <a:prstGeom prst="rect">
            <a:avLst/>
          </a:prstGeom>
        </p:spPr>
      </p:pic>
    </p:spTree>
    <p:extLst>
      <p:ext uri="{BB962C8B-B14F-4D97-AF65-F5344CB8AC3E}">
        <p14:creationId xmlns:p14="http://schemas.microsoft.com/office/powerpoint/2010/main" val="2750006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a:spLocks noGrp="1" noChangeArrowheads="1"/>
          </p:cNvSpPr>
          <p:nvPr>
            <p:ph type="title"/>
          </p:nvPr>
        </p:nvSpPr>
        <p:spPr>
          <a:xfrm>
            <a:off x="1371600" y="533400"/>
            <a:ext cx="6699504" cy="914400"/>
          </a:xfrm>
          <a:noFill/>
        </p:spPr>
        <p:txBody>
          <a:bodyPr/>
          <a:lstStyle/>
          <a:p>
            <a:r>
              <a:rPr lang="en-US" dirty="0" smtClean="0">
                <a:effectLst/>
              </a:rPr>
              <a:t>Bridging Vein Rupture</a:t>
            </a:r>
          </a:p>
        </p:txBody>
      </p:sp>
      <p:pic>
        <p:nvPicPr>
          <p:cNvPr id="28676" name="Picture 5" descr="slide18"/>
          <p:cNvPicPr>
            <a:picLocks noGrp="1" noChangeAspect="1" noChangeArrowheads="1"/>
          </p:cNvPicPr>
          <p:nvPr>
            <p:ph idx="1"/>
          </p:nvPr>
        </p:nvPicPr>
        <p:blipFill>
          <a:blip r:embed="rId2" cstate="print"/>
          <a:srcRect l="14894" b="15727"/>
          <a:stretch>
            <a:fillRect/>
          </a:stretch>
        </p:blipFill>
        <p:spPr>
          <a:xfrm>
            <a:off x="630936" y="4093703"/>
            <a:ext cx="3380740" cy="2179842"/>
          </a:xfrm>
          <a:noFill/>
        </p:spPr>
      </p:pic>
      <p:sp>
        <p:nvSpPr>
          <p:cNvPr id="7" name="Rectangle 220"/>
          <p:cNvSpPr>
            <a:spLocks noGrp="1" noChangeArrowheads="1"/>
          </p:cNvSpPr>
          <p:nvPr>
            <p:ph type="ftr" sz="quarter" idx="11"/>
          </p:nvPr>
        </p:nvSpPr>
        <p:spPr>
          <a:xfrm>
            <a:off x="2971800" y="6477000"/>
            <a:ext cx="3276600" cy="381000"/>
          </a:xfrm>
        </p:spPr>
        <p:txBody>
          <a:bodyPr/>
          <a:lstStyle/>
          <a:p>
            <a:pPr>
              <a:defRPr/>
            </a:pPr>
            <a:r>
              <a:rPr lang="en-US" sz="1400" dirty="0" smtClean="0"/>
              <a:t>Snell </a:t>
            </a:r>
            <a:r>
              <a:rPr lang="en-US" sz="1400" dirty="0"/>
              <a:t>Foundation, Inc</a:t>
            </a:r>
            <a:r>
              <a:rPr lang="en-US" sz="1400" dirty="0" smtClean="0"/>
              <a:t>.   www.smf.org</a:t>
            </a:r>
            <a:endParaRPr lang="en-US" sz="1400" dirty="0"/>
          </a:p>
        </p:txBody>
      </p:sp>
      <p:pic>
        <p:nvPicPr>
          <p:cNvPr id="28677" name="Picture 4" descr="slide17"/>
          <p:cNvPicPr>
            <a:picLocks noChangeAspect="1" noChangeArrowheads="1"/>
          </p:cNvPicPr>
          <p:nvPr/>
        </p:nvPicPr>
        <p:blipFill>
          <a:blip r:embed="rId3" cstate="print"/>
          <a:srcRect l="19839" r="16032" b="19850"/>
          <a:stretch>
            <a:fillRect/>
          </a:stretch>
        </p:blipFill>
        <p:spPr bwMode="auto">
          <a:xfrm>
            <a:off x="4565904" y="4130279"/>
            <a:ext cx="2971800" cy="2143266"/>
          </a:xfrm>
          <a:prstGeom prst="rect">
            <a:avLst/>
          </a:prstGeom>
          <a:noFill/>
          <a:ln w="9525">
            <a:noFill/>
            <a:miter lim="800000"/>
            <a:headEnd/>
            <a:tailEnd/>
          </a:ln>
        </p:spPr>
      </p:pic>
      <p:pic>
        <p:nvPicPr>
          <p:cNvPr id="28678" name="Picture 2" descr="slide13"/>
          <p:cNvPicPr>
            <a:picLocks noChangeAspect="1" noChangeArrowheads="1"/>
          </p:cNvPicPr>
          <p:nvPr/>
        </p:nvPicPr>
        <p:blipFill>
          <a:blip r:embed="rId4" cstate="print"/>
          <a:srcRect/>
          <a:stretch>
            <a:fillRect/>
          </a:stretch>
        </p:blipFill>
        <p:spPr bwMode="auto">
          <a:xfrm>
            <a:off x="649224" y="1725024"/>
            <a:ext cx="3384999" cy="2266951"/>
          </a:xfrm>
          <a:prstGeom prst="rect">
            <a:avLst/>
          </a:prstGeom>
          <a:noFill/>
          <a:ln w="9525">
            <a:noFill/>
            <a:miter lim="800000"/>
            <a:headEnd/>
            <a:tailEnd/>
          </a:ln>
        </p:spPr>
      </p:pic>
      <p:pic>
        <p:nvPicPr>
          <p:cNvPr id="28679" name="Picture 3" descr="slide14"/>
          <p:cNvPicPr>
            <a:picLocks noChangeAspect="1" noChangeArrowheads="1"/>
          </p:cNvPicPr>
          <p:nvPr/>
        </p:nvPicPr>
        <p:blipFill>
          <a:blip r:embed="rId5" cstate="print"/>
          <a:srcRect/>
          <a:stretch>
            <a:fillRect/>
          </a:stretch>
        </p:blipFill>
        <p:spPr bwMode="auto">
          <a:xfrm>
            <a:off x="4489703" y="1725024"/>
            <a:ext cx="3048001" cy="2266951"/>
          </a:xfrm>
          <a:prstGeom prst="rect">
            <a:avLst/>
          </a:prstGeom>
          <a:noFill/>
          <a:ln w="9525">
            <a:noFill/>
            <a:miter lim="800000"/>
            <a:headEnd/>
            <a:tailEnd/>
          </a:ln>
        </p:spPr>
      </p:pic>
    </p:spTree>
    <p:extLst>
      <p:ext uri="{BB962C8B-B14F-4D97-AF65-F5344CB8AC3E}">
        <p14:creationId xmlns:p14="http://schemas.microsoft.com/office/powerpoint/2010/main" val="3764610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0"/>
          <p:cNvSpPr>
            <a:spLocks noGrp="1" noChangeArrowheads="1"/>
          </p:cNvSpPr>
          <p:nvPr>
            <p:ph type="ftr" sz="quarter" idx="11"/>
          </p:nvPr>
        </p:nvSpPr>
        <p:spPr>
          <a:xfrm>
            <a:off x="6553200" y="6362700"/>
            <a:ext cx="2133600" cy="381000"/>
          </a:xfrm>
        </p:spPr>
        <p:txBody>
          <a:bodyPr/>
          <a:lstStyle/>
          <a:p>
            <a:pPr>
              <a:defRPr/>
            </a:pPr>
            <a:r>
              <a:rPr lang="en-US" sz="1400" dirty="0" smtClean="0"/>
              <a:t> </a:t>
            </a:r>
            <a:r>
              <a:rPr lang="en-US" sz="2000" dirty="0" smtClean="0"/>
              <a:t>www.smf.org</a:t>
            </a:r>
            <a:endParaRPr lang="en-US" sz="2000" dirty="0"/>
          </a:p>
        </p:txBody>
      </p:sp>
      <p:sp>
        <p:nvSpPr>
          <p:cNvPr id="308226" name="Rectangle 2"/>
          <p:cNvSpPr>
            <a:spLocks noGrp="1" noChangeArrowheads="1"/>
          </p:cNvSpPr>
          <p:nvPr>
            <p:ph type="title" idx="4294967295"/>
          </p:nvPr>
        </p:nvSpPr>
        <p:spPr>
          <a:xfrm>
            <a:off x="609600" y="609600"/>
            <a:ext cx="6934200" cy="609600"/>
          </a:xfrm>
        </p:spPr>
        <p:txBody>
          <a:bodyPr>
            <a:normAutofit fontScale="90000"/>
          </a:bodyPr>
          <a:lstStyle/>
          <a:p>
            <a:pPr algn="ctr" eaLnBrk="1" hangingPunct="1">
              <a:defRPr/>
            </a:pPr>
            <a:r>
              <a:rPr lang="en-US" dirty="0" smtClean="0"/>
              <a:t>Shell Spreads the Load.</a:t>
            </a:r>
            <a:br>
              <a:rPr lang="en-US" dirty="0" smtClean="0"/>
            </a:br>
            <a:r>
              <a:rPr lang="en-US" dirty="0" smtClean="0"/>
              <a:t>Liner Foam = More Braking Time</a:t>
            </a:r>
          </a:p>
        </p:txBody>
      </p:sp>
      <p:pic>
        <p:nvPicPr>
          <p:cNvPr id="30724" name="Picture 3" descr="Liner Impact Damage"/>
          <p:cNvPicPr>
            <a:picLocks noGrp="1" noChangeAspect="1" noChangeArrowheads="1"/>
          </p:cNvPicPr>
          <p:nvPr>
            <p:ph idx="4294967295"/>
          </p:nvPr>
        </p:nvPicPr>
        <p:blipFill>
          <a:blip r:embed="rId3" cstate="print"/>
          <a:srcRect/>
          <a:stretch>
            <a:fillRect/>
          </a:stretch>
        </p:blipFill>
        <p:spPr>
          <a:xfrm>
            <a:off x="1648968" y="1371600"/>
            <a:ext cx="5867400" cy="4591878"/>
          </a:xfr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3811791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4" name="Rectangle 4"/>
          <p:cNvSpPr>
            <a:spLocks noGrp="1" noChangeArrowheads="1"/>
          </p:cNvSpPr>
          <p:nvPr>
            <p:ph type="title"/>
          </p:nvPr>
        </p:nvSpPr>
        <p:spPr>
          <a:xfrm>
            <a:off x="1295400" y="685800"/>
            <a:ext cx="5486400" cy="1148366"/>
          </a:xfrm>
        </p:spPr>
        <p:txBody>
          <a:bodyPr/>
          <a:lstStyle/>
          <a:p>
            <a:pPr eaLnBrk="1" hangingPunct="1">
              <a:defRPr/>
            </a:pPr>
            <a:r>
              <a:rPr lang="en-US" dirty="0" smtClean="0"/>
              <a:t>Physics in a Thumb Tack</a:t>
            </a:r>
          </a:p>
        </p:txBody>
      </p:sp>
      <p:sp>
        <p:nvSpPr>
          <p:cNvPr id="4" name="Rectangle 220"/>
          <p:cNvSpPr>
            <a:spLocks noGrp="1" noChangeArrowheads="1"/>
          </p:cNvSpPr>
          <p:nvPr>
            <p:ph type="ftr" sz="quarter" idx="11"/>
          </p:nvPr>
        </p:nvSpPr>
        <p:spPr>
          <a:xfrm>
            <a:off x="6705600" y="6248400"/>
            <a:ext cx="1981200" cy="381000"/>
          </a:xfrm>
        </p:spPr>
        <p:txBody>
          <a:bodyPr/>
          <a:lstStyle/>
          <a:p>
            <a:pPr>
              <a:defRPr/>
            </a:pPr>
            <a:r>
              <a:rPr lang="en-US" sz="2000" dirty="0" smtClean="0"/>
              <a:t>www.smf.org</a:t>
            </a:r>
            <a:endParaRPr lang="en-US" sz="2000" dirty="0"/>
          </a:p>
        </p:txBody>
      </p:sp>
      <p:pic>
        <p:nvPicPr>
          <p:cNvPr id="24580" name="Picture 5"/>
          <p:cNvPicPr>
            <a:picLocks noChangeAspect="1" noChangeArrowheads="1"/>
          </p:cNvPicPr>
          <p:nvPr/>
        </p:nvPicPr>
        <p:blipFill>
          <a:blip r:embed="rId2" cstate="print"/>
          <a:srcRect/>
          <a:stretch>
            <a:fillRect/>
          </a:stretch>
        </p:blipFill>
        <p:spPr bwMode="auto">
          <a:xfrm>
            <a:off x="2123303" y="2057400"/>
            <a:ext cx="4059194" cy="4267200"/>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2044214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4" name="Rectangle 4"/>
          <p:cNvSpPr>
            <a:spLocks noGrp="1" noChangeArrowheads="1"/>
          </p:cNvSpPr>
          <p:nvPr>
            <p:ph type="title"/>
          </p:nvPr>
        </p:nvSpPr>
        <p:spPr/>
        <p:txBody>
          <a:bodyPr>
            <a:normAutofit/>
          </a:bodyPr>
          <a:lstStyle/>
          <a:p>
            <a:pPr eaLnBrk="1" hangingPunct="1">
              <a:defRPr/>
            </a:pPr>
            <a:r>
              <a:rPr lang="en-US" sz="4000" dirty="0" smtClean="0"/>
              <a:t>Hard Shell /Spread the Force</a:t>
            </a:r>
          </a:p>
        </p:txBody>
      </p:sp>
      <p:sp>
        <p:nvSpPr>
          <p:cNvPr id="4" name="Rectangle 220"/>
          <p:cNvSpPr>
            <a:spLocks noGrp="1" noChangeArrowheads="1"/>
          </p:cNvSpPr>
          <p:nvPr>
            <p:ph type="ftr" sz="quarter" idx="11"/>
          </p:nvPr>
        </p:nvSpPr>
        <p:spPr>
          <a:xfrm>
            <a:off x="6361373" y="6355718"/>
            <a:ext cx="2133600" cy="410842"/>
          </a:xfrm>
        </p:spPr>
        <p:txBody>
          <a:bodyPr/>
          <a:lstStyle/>
          <a:p>
            <a:pPr>
              <a:defRPr/>
            </a:pPr>
            <a:r>
              <a:rPr lang="en-US" sz="1400" dirty="0" smtClean="0"/>
              <a:t> </a:t>
            </a:r>
            <a:r>
              <a:rPr lang="en-US" sz="2000" dirty="0" smtClean="0"/>
              <a:t>www.smf.org</a:t>
            </a:r>
            <a:endParaRPr lang="en-US" sz="2000" dirty="0"/>
          </a:p>
        </p:txBody>
      </p:sp>
      <p:pic>
        <p:nvPicPr>
          <p:cNvPr id="25604" name="Picture 7"/>
          <p:cNvPicPr>
            <a:picLocks noChangeAspect="1" noChangeArrowheads="1"/>
          </p:cNvPicPr>
          <p:nvPr/>
        </p:nvPicPr>
        <p:blipFill>
          <a:blip r:embed="rId2" cstate="print"/>
          <a:srcRect/>
          <a:stretch>
            <a:fillRect/>
          </a:stretch>
        </p:blipFill>
        <p:spPr bwMode="auto">
          <a:xfrm>
            <a:off x="2362200" y="1936814"/>
            <a:ext cx="3810000" cy="4273584"/>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2598469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Rectangle 6"/>
          <p:cNvSpPr>
            <a:spLocks noGrp="1" noChangeArrowheads="1"/>
          </p:cNvSpPr>
          <p:nvPr>
            <p:ph type="title"/>
          </p:nvPr>
        </p:nvSpPr>
        <p:spPr>
          <a:xfrm>
            <a:off x="457200" y="609600"/>
            <a:ext cx="7696200" cy="914400"/>
          </a:xfrm>
        </p:spPr>
        <p:txBody>
          <a:bodyPr>
            <a:normAutofit/>
          </a:bodyPr>
          <a:lstStyle/>
          <a:p>
            <a:pPr>
              <a:defRPr/>
            </a:pPr>
            <a:r>
              <a:rPr lang="en-US" b="1" dirty="0" smtClean="0">
                <a:solidFill>
                  <a:schemeClr val="tx1"/>
                </a:solidFill>
              </a:rPr>
              <a:t>Skull Fracture and Hemorrhage</a:t>
            </a:r>
          </a:p>
        </p:txBody>
      </p:sp>
      <p:pic>
        <p:nvPicPr>
          <p:cNvPr id="23555" name="Picture 2" descr="slide 9"/>
          <p:cNvPicPr>
            <a:picLocks noGrp="1" noChangeAspect="1" noChangeArrowheads="1"/>
          </p:cNvPicPr>
          <p:nvPr>
            <p:ph idx="1"/>
          </p:nvPr>
        </p:nvPicPr>
        <p:blipFill>
          <a:blip r:embed="rId2" cstate="print"/>
          <a:srcRect l="20389" t="6256" r="18446" b="9843"/>
          <a:stretch>
            <a:fillRect/>
          </a:stretch>
        </p:blipFill>
        <p:spPr>
          <a:xfrm>
            <a:off x="533400" y="1752600"/>
            <a:ext cx="3581400" cy="4020628"/>
          </a:xfrm>
          <a:noFill/>
        </p:spPr>
      </p:pic>
      <p:sp>
        <p:nvSpPr>
          <p:cNvPr id="5" name="Rectangle 220"/>
          <p:cNvSpPr>
            <a:spLocks noGrp="1" noChangeArrowheads="1"/>
          </p:cNvSpPr>
          <p:nvPr>
            <p:ph type="ftr" sz="quarter" idx="11"/>
          </p:nvPr>
        </p:nvSpPr>
        <p:spPr>
          <a:xfrm>
            <a:off x="6629876" y="6248400"/>
            <a:ext cx="1828800" cy="438912"/>
          </a:xfrm>
        </p:spPr>
        <p:txBody>
          <a:bodyPr/>
          <a:lstStyle/>
          <a:p>
            <a:pPr>
              <a:defRPr/>
            </a:pPr>
            <a:r>
              <a:rPr lang="en-US" sz="2000" dirty="0" smtClean="0"/>
              <a:t> </a:t>
            </a:r>
            <a:r>
              <a:rPr lang="en-US" sz="2000" dirty="0" smtClean="0"/>
              <a:t>www.smf.org</a:t>
            </a:r>
            <a:endParaRPr lang="en-US" sz="2000" dirty="0"/>
          </a:p>
        </p:txBody>
      </p:sp>
      <p:pic>
        <p:nvPicPr>
          <p:cNvPr id="23557" name="Picture 6" descr="Bm29"/>
          <p:cNvPicPr>
            <a:picLocks noChangeAspect="1" noChangeArrowheads="1"/>
          </p:cNvPicPr>
          <p:nvPr/>
        </p:nvPicPr>
        <p:blipFill>
          <a:blip r:embed="rId3" cstate="print"/>
          <a:srcRect l="47777" t="6636" r="18889" b="17041"/>
          <a:stretch>
            <a:fillRect/>
          </a:stretch>
        </p:blipFill>
        <p:spPr bwMode="auto">
          <a:xfrm>
            <a:off x="4572000" y="1706571"/>
            <a:ext cx="2972276" cy="4066657"/>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628862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837263"/>
          </a:xfrm>
        </p:spPr>
        <p:txBody>
          <a:bodyPr/>
          <a:lstStyle/>
          <a:p>
            <a:r>
              <a:rPr lang="en-US" dirty="0" smtClean="0"/>
              <a:t>Snell Helmets Save Lives.</a:t>
            </a:r>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2033016"/>
            <a:ext cx="3810000" cy="4267200"/>
          </a:xfrm>
        </p:spPr>
      </p:pic>
      <p:sp>
        <p:nvSpPr>
          <p:cNvPr id="4" name="Footer Placeholder 3"/>
          <p:cNvSpPr>
            <a:spLocks noGrp="1"/>
          </p:cNvSpPr>
          <p:nvPr>
            <p:ph type="ftr" sz="quarter" idx="11"/>
          </p:nvPr>
        </p:nvSpPr>
        <p:spPr>
          <a:xfrm>
            <a:off x="7086600" y="6324600"/>
            <a:ext cx="1524000" cy="381000"/>
          </a:xfrm>
        </p:spPr>
        <p:txBody>
          <a:bodyPr/>
          <a:lstStyle/>
          <a:p>
            <a:pPr>
              <a:defRPr/>
            </a:pPr>
            <a:r>
              <a:rPr lang="en-US" sz="1400" dirty="0" smtClean="0"/>
              <a:t> </a:t>
            </a:r>
            <a:r>
              <a:rPr lang="en-US" sz="1400" dirty="0" smtClean="0"/>
              <a:t>www.smf.org</a:t>
            </a:r>
            <a:endParaRPr lang="en-US" sz="1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9" y="6132422"/>
            <a:ext cx="1227781" cy="506670"/>
          </a:xfrm>
          <a:prstGeom prst="rect">
            <a:avLst/>
          </a:prstGeom>
        </p:spPr>
      </p:pic>
    </p:spTree>
    <p:extLst>
      <p:ext uri="{BB962C8B-B14F-4D97-AF65-F5344CB8AC3E}">
        <p14:creationId xmlns:p14="http://schemas.microsoft.com/office/powerpoint/2010/main" val="3461475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761063"/>
          </a:xfrm>
        </p:spPr>
        <p:txBody>
          <a:bodyPr>
            <a:normAutofit/>
          </a:bodyPr>
          <a:lstStyle/>
          <a:p>
            <a:r>
              <a:rPr lang="en-US" dirty="0" smtClean="0"/>
              <a:t>Snell Tests For Public Safety</a:t>
            </a:r>
            <a:endParaRPr lang="en-US" dirty="0"/>
          </a:p>
        </p:txBody>
      </p:sp>
      <p:sp>
        <p:nvSpPr>
          <p:cNvPr id="3" name="Content Placeholder 2"/>
          <p:cNvSpPr>
            <a:spLocks noGrp="1"/>
          </p:cNvSpPr>
          <p:nvPr>
            <p:ph idx="1"/>
          </p:nvPr>
        </p:nvSpPr>
        <p:spPr/>
        <p:txBody>
          <a:bodyPr>
            <a:normAutofit/>
          </a:bodyPr>
          <a:lstStyle/>
          <a:p>
            <a:pPr lvl="1"/>
            <a:r>
              <a:rPr lang="en-US" sz="2800" dirty="0" smtClean="0"/>
              <a:t>Snell Web Site Helmet List</a:t>
            </a:r>
          </a:p>
          <a:p>
            <a:endParaRPr lang="en-US" sz="2800" dirty="0" smtClean="0"/>
          </a:p>
          <a:p>
            <a:pPr lvl="1"/>
            <a:r>
              <a:rPr lang="en-US" sz="2800" dirty="0" smtClean="0"/>
              <a:t>Updates Each Day</a:t>
            </a:r>
          </a:p>
          <a:p>
            <a:pPr lvl="1"/>
            <a:endParaRPr lang="en-US" sz="2800" dirty="0" smtClean="0"/>
          </a:p>
          <a:p>
            <a:pPr lvl="1"/>
            <a:r>
              <a:rPr lang="en-US" sz="2800" dirty="0" smtClean="0"/>
              <a:t>Certified Helmets by Name and Size</a:t>
            </a:r>
          </a:p>
          <a:p>
            <a:pPr lvl="1"/>
            <a:endParaRPr lang="en-US" sz="2800" dirty="0"/>
          </a:p>
          <a:p>
            <a:pPr lvl="1"/>
            <a:r>
              <a:rPr lang="en-US" sz="2800" dirty="0" smtClean="0"/>
              <a:t>Decertified Helmets Noted</a:t>
            </a:r>
            <a:endParaRPr lang="en-US" sz="2800" dirty="0"/>
          </a:p>
        </p:txBody>
      </p:sp>
      <p:sp>
        <p:nvSpPr>
          <p:cNvPr id="4" name="Footer Placeholder 3"/>
          <p:cNvSpPr>
            <a:spLocks noGrp="1"/>
          </p:cNvSpPr>
          <p:nvPr>
            <p:ph type="ftr" sz="quarter" idx="11"/>
          </p:nvPr>
        </p:nvSpPr>
        <p:spPr>
          <a:xfrm>
            <a:off x="6705600" y="6248400"/>
            <a:ext cx="2010589" cy="457199"/>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39" y="6066930"/>
            <a:ext cx="1291053" cy="532780"/>
          </a:xfrm>
          <a:prstGeom prst="rect">
            <a:avLst/>
          </a:prstGeom>
        </p:spPr>
      </p:pic>
    </p:spTree>
    <p:extLst>
      <p:ext uri="{BB962C8B-B14F-4D97-AF65-F5344CB8AC3E}">
        <p14:creationId xmlns:p14="http://schemas.microsoft.com/office/powerpoint/2010/main" val="1603907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Snell’s Mission</a:t>
            </a:r>
            <a:endParaRPr lang="en-US" dirty="0"/>
          </a:p>
        </p:txBody>
      </p:sp>
      <p:sp>
        <p:nvSpPr>
          <p:cNvPr id="3" name="Content Placeholder 2"/>
          <p:cNvSpPr>
            <a:spLocks noGrp="1"/>
          </p:cNvSpPr>
          <p:nvPr>
            <p:ph idx="1"/>
          </p:nvPr>
        </p:nvSpPr>
        <p:spPr/>
        <p:txBody>
          <a:bodyPr>
            <a:normAutofit/>
          </a:bodyPr>
          <a:lstStyle/>
          <a:p>
            <a:r>
              <a:rPr lang="en-US" sz="3200" dirty="0" smtClean="0"/>
              <a:t>Evidence based Helmet Standards</a:t>
            </a:r>
          </a:p>
          <a:p>
            <a:endParaRPr lang="en-US" sz="3200" dirty="0"/>
          </a:p>
          <a:p>
            <a:r>
              <a:rPr lang="en-US" sz="3200" dirty="0" smtClean="0"/>
              <a:t>Premium Protective Helmets</a:t>
            </a:r>
          </a:p>
          <a:p>
            <a:endParaRPr lang="en-US" sz="3200" dirty="0"/>
          </a:p>
          <a:p>
            <a:r>
              <a:rPr lang="en-US" sz="3200" dirty="0" smtClean="0"/>
              <a:t>Injury Prevention Education</a:t>
            </a:r>
          </a:p>
          <a:p>
            <a:endParaRPr lang="en-US" dirty="0"/>
          </a:p>
          <a:p>
            <a:endParaRPr lang="en-US" dirty="0"/>
          </a:p>
        </p:txBody>
      </p:sp>
      <p:sp>
        <p:nvSpPr>
          <p:cNvPr id="4" name="Footer Placeholder 3"/>
          <p:cNvSpPr>
            <a:spLocks noGrp="1"/>
          </p:cNvSpPr>
          <p:nvPr>
            <p:ph type="ftr" sz="quarter" idx="11"/>
          </p:nvPr>
        </p:nvSpPr>
        <p:spPr>
          <a:xfrm>
            <a:off x="6477000" y="6172196"/>
            <a:ext cx="1981200" cy="533399"/>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384577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SCCA National Hall of Fame 2015</a:t>
            </a:r>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1975103"/>
            <a:ext cx="2736114" cy="4648200"/>
          </a:xfrm>
        </p:spPr>
      </p:pic>
      <p:sp>
        <p:nvSpPr>
          <p:cNvPr id="5" name="Footer Placeholder 4"/>
          <p:cNvSpPr>
            <a:spLocks noGrp="1"/>
          </p:cNvSpPr>
          <p:nvPr>
            <p:ph type="ftr" sz="quarter" idx="11"/>
          </p:nvPr>
        </p:nvSpPr>
        <p:spPr>
          <a:xfrm>
            <a:off x="6629400" y="6248400"/>
            <a:ext cx="1813720" cy="380999"/>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1552548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837263"/>
          </a:xfrm>
        </p:spPr>
        <p:txBody>
          <a:bodyPr/>
          <a:lstStyle/>
          <a:p>
            <a:r>
              <a:rPr lang="en-US" dirty="0" smtClean="0"/>
              <a:t>Helmet Dos and Don’ts</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Replace every 5 years.</a:t>
            </a:r>
          </a:p>
          <a:p>
            <a:r>
              <a:rPr lang="en-US" sz="3200" dirty="0" smtClean="0"/>
              <a:t>Fasten chin strap.</a:t>
            </a:r>
          </a:p>
          <a:p>
            <a:r>
              <a:rPr lang="en-US" sz="3200" dirty="0" smtClean="0"/>
              <a:t>Clean with only soap and water.</a:t>
            </a:r>
          </a:p>
          <a:p>
            <a:r>
              <a:rPr lang="en-US" sz="3200" dirty="0" smtClean="0"/>
              <a:t>Do not cut or alter the helmet liner.</a:t>
            </a:r>
          </a:p>
          <a:p>
            <a:r>
              <a:rPr lang="en-US" sz="3200" dirty="0" smtClean="0"/>
              <a:t>Do not put helmet near hot muffler or engine.</a:t>
            </a:r>
          </a:p>
          <a:p>
            <a:r>
              <a:rPr lang="en-US" sz="3200" dirty="0" smtClean="0"/>
              <a:t>Do not place helmet atop mirror or handle bar</a:t>
            </a:r>
            <a:r>
              <a:rPr lang="en-US" dirty="0" smtClean="0"/>
              <a:t>.</a:t>
            </a:r>
          </a:p>
          <a:p>
            <a:endParaRPr lang="en-US" dirty="0"/>
          </a:p>
        </p:txBody>
      </p:sp>
      <p:sp>
        <p:nvSpPr>
          <p:cNvPr id="4" name="Footer Placeholder 3"/>
          <p:cNvSpPr>
            <a:spLocks noGrp="1"/>
          </p:cNvSpPr>
          <p:nvPr>
            <p:ph type="ftr" sz="quarter" idx="11"/>
          </p:nvPr>
        </p:nvSpPr>
        <p:spPr>
          <a:xfrm>
            <a:off x="6400800" y="6172200"/>
            <a:ext cx="2057400" cy="457199"/>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94045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among </a:t>
            </a:r>
            <a:br>
              <a:rPr lang="en-US" dirty="0" smtClean="0"/>
            </a:br>
            <a:r>
              <a:rPr lang="en-US" dirty="0" smtClean="0"/>
              <a:t>Today’s Motorcycle Helmets?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648" y="1924350"/>
            <a:ext cx="6948350" cy="2097882"/>
          </a:xfrm>
        </p:spPr>
      </p:pic>
      <p:sp>
        <p:nvSpPr>
          <p:cNvPr id="4" name="Footer Placeholder 3"/>
          <p:cNvSpPr>
            <a:spLocks noGrp="1"/>
          </p:cNvSpPr>
          <p:nvPr>
            <p:ph type="ftr" sz="quarter" idx="11"/>
          </p:nvPr>
        </p:nvSpPr>
        <p:spPr>
          <a:xfrm>
            <a:off x="6934200" y="6210298"/>
            <a:ext cx="1700981" cy="319615"/>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46381"/>
            <a:ext cx="6948350" cy="19076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210299"/>
            <a:ext cx="1125862" cy="464611"/>
          </a:xfrm>
          <a:prstGeom prst="rect">
            <a:avLst/>
          </a:prstGeom>
        </p:spPr>
      </p:pic>
    </p:spTree>
    <p:extLst>
      <p:ext uri="{BB962C8B-B14F-4D97-AF65-F5344CB8AC3E}">
        <p14:creationId xmlns:p14="http://schemas.microsoft.com/office/powerpoint/2010/main" val="143663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Snell’s Mission</a:t>
            </a:r>
            <a:endParaRPr lang="en-US" dirty="0"/>
          </a:p>
        </p:txBody>
      </p:sp>
      <p:sp>
        <p:nvSpPr>
          <p:cNvPr id="3" name="Content Placeholder 2"/>
          <p:cNvSpPr>
            <a:spLocks noGrp="1"/>
          </p:cNvSpPr>
          <p:nvPr>
            <p:ph idx="1"/>
          </p:nvPr>
        </p:nvSpPr>
        <p:spPr/>
        <p:txBody>
          <a:bodyPr>
            <a:normAutofit/>
          </a:bodyPr>
          <a:lstStyle/>
          <a:p>
            <a:r>
              <a:rPr lang="en-US" sz="3200" dirty="0" smtClean="0"/>
              <a:t>Evidence Based Helmet Standards</a:t>
            </a:r>
          </a:p>
          <a:p>
            <a:endParaRPr lang="en-US" sz="3200" dirty="0"/>
          </a:p>
          <a:p>
            <a:r>
              <a:rPr lang="en-US" sz="3200" dirty="0" smtClean="0"/>
              <a:t>Premium Protective Helmets</a:t>
            </a:r>
          </a:p>
          <a:p>
            <a:endParaRPr lang="en-US" sz="3200" dirty="0"/>
          </a:p>
          <a:p>
            <a:r>
              <a:rPr lang="en-US" sz="3200" dirty="0" smtClean="0"/>
              <a:t>Injury Prevention Education</a:t>
            </a:r>
          </a:p>
          <a:p>
            <a:endParaRPr lang="en-US" dirty="0"/>
          </a:p>
          <a:p>
            <a:endParaRPr lang="en-US" dirty="0"/>
          </a:p>
        </p:txBody>
      </p:sp>
      <p:sp>
        <p:nvSpPr>
          <p:cNvPr id="4" name="Footer Placeholder 3"/>
          <p:cNvSpPr>
            <a:spLocks noGrp="1"/>
          </p:cNvSpPr>
          <p:nvPr>
            <p:ph type="ftr" sz="quarter" idx="11"/>
          </p:nvPr>
        </p:nvSpPr>
        <p:spPr>
          <a:xfrm>
            <a:off x="6934200" y="6267444"/>
            <a:ext cx="1694885" cy="361956"/>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112673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We Don’t Make Helmet. </a:t>
            </a:r>
            <a:br>
              <a:rPr lang="en-US" dirty="0" smtClean="0"/>
            </a:br>
            <a:r>
              <a:rPr lang="en-US" dirty="0" smtClean="0"/>
              <a:t>We Make helmets Safer.</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5085" y="2133600"/>
            <a:ext cx="6572122" cy="3886200"/>
          </a:xfrm>
        </p:spPr>
      </p:pic>
      <p:sp>
        <p:nvSpPr>
          <p:cNvPr id="4" name="Footer Placeholder 3"/>
          <p:cNvSpPr>
            <a:spLocks noGrp="1"/>
          </p:cNvSpPr>
          <p:nvPr>
            <p:ph type="ftr" sz="quarter" idx="11"/>
          </p:nvPr>
        </p:nvSpPr>
        <p:spPr>
          <a:xfrm>
            <a:off x="6477000" y="6306534"/>
            <a:ext cx="2194720" cy="380999"/>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3020265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p:txBody>
          <a:bodyPr>
            <a:normAutofit/>
          </a:bodyPr>
          <a:lstStyle/>
          <a:p>
            <a:r>
              <a:rPr lang="en-US" dirty="0" smtClean="0"/>
              <a:t>Videos in Snell </a:t>
            </a:r>
            <a:r>
              <a:rPr lang="en-US" dirty="0" err="1" smtClean="0"/>
              <a:t>Youtube</a:t>
            </a:r>
            <a:r>
              <a:rPr lang="en-US" dirty="0" smtClean="0"/>
              <a:t> Channel</a:t>
            </a:r>
          </a:p>
          <a:p>
            <a:pPr lvl="1"/>
            <a:r>
              <a:rPr lang="en-US" sz="2400" dirty="0" smtClean="0"/>
              <a:t>How Helmet Works to Protect the Brain</a:t>
            </a:r>
          </a:p>
          <a:p>
            <a:pPr lvl="1"/>
            <a:r>
              <a:rPr lang="en-US" sz="2400" dirty="0" smtClean="0"/>
              <a:t>Why Helmet Standards Matter</a:t>
            </a:r>
          </a:p>
          <a:p>
            <a:pPr lvl="1"/>
            <a:r>
              <a:rPr lang="en-US" sz="2400" dirty="0" smtClean="0"/>
              <a:t>Snell Lab Tour</a:t>
            </a:r>
            <a:endParaRPr lang="en-US" sz="2400" dirty="0"/>
          </a:p>
          <a:p>
            <a:pPr lvl="1"/>
            <a:endParaRPr lang="en-US" sz="2400" dirty="0" smtClean="0"/>
          </a:p>
          <a:p>
            <a:pPr lvl="1"/>
            <a:r>
              <a:rPr lang="en-US" sz="2400" dirty="0" smtClean="0"/>
              <a:t>Snell Facebook/Twitter</a:t>
            </a:r>
          </a:p>
          <a:p>
            <a:pPr lvl="1"/>
            <a:endParaRPr lang="en-US" sz="2400" dirty="0" smtClean="0"/>
          </a:p>
          <a:p>
            <a:pPr lvl="1"/>
            <a:r>
              <a:rPr lang="en-US" sz="2400" dirty="0" smtClean="0"/>
              <a:t>Call </a:t>
            </a:r>
            <a:r>
              <a:rPr lang="en-US" sz="2400" dirty="0"/>
              <a:t>Snell Lab and Office: 916-331-5073</a:t>
            </a:r>
          </a:p>
          <a:p>
            <a:pPr lvl="1"/>
            <a:endParaRPr lang="en-US" sz="2400" dirty="0"/>
          </a:p>
          <a:p>
            <a:pPr lvl="1"/>
            <a:endParaRPr lang="en-US" dirty="0" smtClean="0"/>
          </a:p>
        </p:txBody>
      </p:sp>
      <p:sp>
        <p:nvSpPr>
          <p:cNvPr id="4" name="Footer Placeholder 3"/>
          <p:cNvSpPr>
            <a:spLocks noGrp="1"/>
          </p:cNvSpPr>
          <p:nvPr>
            <p:ph type="ftr" sz="quarter" idx="11"/>
          </p:nvPr>
        </p:nvSpPr>
        <p:spPr>
          <a:xfrm>
            <a:off x="6553200" y="6267444"/>
            <a:ext cx="1905000" cy="441204"/>
          </a:xfrm>
        </p:spPr>
        <p:txBody>
          <a:bodyPr/>
          <a:lstStyle/>
          <a:p>
            <a:pPr>
              <a:defRPr/>
            </a:pP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3246609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0"/>
          <p:cNvSpPr>
            <a:spLocks noGrp="1" noChangeArrowheads="1"/>
          </p:cNvSpPr>
          <p:nvPr>
            <p:ph type="ftr" sz="quarter" idx="11"/>
          </p:nvPr>
        </p:nvSpPr>
        <p:spPr>
          <a:xfrm>
            <a:off x="6553200" y="6172200"/>
            <a:ext cx="2133600" cy="457200"/>
          </a:xfrm>
        </p:spPr>
        <p:txBody>
          <a:bodyPr/>
          <a:lstStyle/>
          <a:p>
            <a:pPr>
              <a:defRPr/>
            </a:pPr>
            <a:r>
              <a:rPr lang="en-US" sz="2000" dirty="0" smtClean="0"/>
              <a:t>www.smf.org</a:t>
            </a:r>
            <a:endParaRPr lang="en-US" sz="2000" dirty="0"/>
          </a:p>
        </p:txBody>
      </p:sp>
      <p:sp>
        <p:nvSpPr>
          <p:cNvPr id="125954" name="Rectangle 2"/>
          <p:cNvSpPr>
            <a:spLocks noGrp="1" noChangeArrowheads="1"/>
          </p:cNvSpPr>
          <p:nvPr>
            <p:ph type="title" idx="4294967295"/>
          </p:nvPr>
        </p:nvSpPr>
        <p:spPr>
          <a:xfrm>
            <a:off x="0" y="274638"/>
            <a:ext cx="7391400" cy="1143000"/>
          </a:xfrm>
        </p:spPr>
        <p:txBody>
          <a:bodyPr/>
          <a:lstStyle/>
          <a:p>
            <a:pPr algn="ctr" eaLnBrk="1" hangingPunct="1">
              <a:defRPr/>
            </a:pPr>
            <a:r>
              <a:rPr lang="en-US" dirty="0"/>
              <a:t>Last Words</a:t>
            </a:r>
          </a:p>
        </p:txBody>
      </p:sp>
      <p:sp>
        <p:nvSpPr>
          <p:cNvPr id="125955" name="Rectangle 3"/>
          <p:cNvSpPr>
            <a:spLocks noGrp="1" noChangeArrowheads="1"/>
          </p:cNvSpPr>
          <p:nvPr>
            <p:ph type="body" idx="4294967295"/>
          </p:nvPr>
        </p:nvSpPr>
        <p:spPr>
          <a:xfrm>
            <a:off x="914400" y="1600200"/>
            <a:ext cx="8077200" cy="4191000"/>
          </a:xfrm>
        </p:spPr>
        <p:txBody>
          <a:bodyPr>
            <a:normAutofit/>
          </a:bodyPr>
          <a:lstStyle/>
          <a:p>
            <a:pPr eaLnBrk="1" hangingPunct="1">
              <a:lnSpc>
                <a:spcPct val="90000"/>
              </a:lnSpc>
              <a:defRPr/>
            </a:pPr>
            <a:r>
              <a:rPr lang="en-US" sz="2800" dirty="0" smtClean="0"/>
              <a:t>Riders have no direct indicators of helmet protective capability</a:t>
            </a:r>
          </a:p>
          <a:p>
            <a:pPr eaLnBrk="1" hangingPunct="1">
              <a:lnSpc>
                <a:spcPct val="90000"/>
              </a:lnSpc>
              <a:defRPr/>
            </a:pPr>
            <a:r>
              <a:rPr lang="en-US" sz="2800" dirty="0" smtClean="0"/>
              <a:t>Riders can look for indirect indicators </a:t>
            </a:r>
          </a:p>
          <a:p>
            <a:pPr marL="0" indent="0" eaLnBrk="1" hangingPunct="1">
              <a:lnSpc>
                <a:spcPct val="90000"/>
              </a:lnSpc>
              <a:buNone/>
              <a:defRPr/>
            </a:pPr>
            <a:r>
              <a:rPr lang="en-US" sz="2800" dirty="0" smtClean="0"/>
              <a:t>  (</a:t>
            </a:r>
            <a:r>
              <a:rPr lang="en-US" sz="2800" dirty="0" err="1" smtClean="0"/>
              <a:t>e.g.:a</a:t>
            </a:r>
            <a:r>
              <a:rPr lang="en-US" sz="2800" dirty="0" smtClean="0"/>
              <a:t> serialized Snell sticker) </a:t>
            </a:r>
          </a:p>
          <a:p>
            <a:pPr eaLnBrk="1" hangingPunct="1">
              <a:lnSpc>
                <a:spcPct val="90000"/>
              </a:lnSpc>
              <a:defRPr/>
            </a:pPr>
            <a:r>
              <a:rPr lang="en-US" sz="2800" dirty="0" smtClean="0"/>
              <a:t>There are reasonably foreseeable crashes that will exceed a helmet’s protective capabilities.  </a:t>
            </a:r>
          </a:p>
          <a:p>
            <a:pPr eaLnBrk="1" hangingPunct="1">
              <a:lnSpc>
                <a:spcPct val="90000"/>
              </a:lnSpc>
              <a:defRPr/>
            </a:pPr>
            <a:r>
              <a:rPr lang="en-US" sz="2800" dirty="0" smtClean="0"/>
              <a:t>In serious crashes riders need all the impact management capability a helmet can offer.</a:t>
            </a:r>
          </a:p>
          <a:p>
            <a:pPr eaLnBrk="1" hangingPunct="1">
              <a:lnSpc>
                <a:spcPct val="90000"/>
              </a:lnSpc>
              <a:defRPr/>
            </a:pPr>
            <a:r>
              <a:rPr lang="en-US" sz="2800" dirty="0" smtClean="0"/>
              <a:t>www.smf.org  916-331-5073 for more info</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73" y="6175868"/>
            <a:ext cx="1291053" cy="532780"/>
          </a:xfrm>
          <a:prstGeom prst="rect">
            <a:avLst/>
          </a:prstGeom>
        </p:spPr>
      </p:pic>
    </p:spTree>
    <p:extLst>
      <p:ext uri="{BB962C8B-B14F-4D97-AF65-F5344CB8AC3E}">
        <p14:creationId xmlns:p14="http://schemas.microsoft.com/office/powerpoint/2010/main" val="201556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Snell Motorcycle </a:t>
            </a:r>
            <a:br>
              <a:rPr lang="en-US" sz="4400" dirty="0" smtClean="0"/>
            </a:br>
            <a:r>
              <a:rPr lang="en-US" sz="4400" dirty="0" smtClean="0"/>
              <a:t>Helmet Standards</a:t>
            </a:r>
            <a:endParaRPr lang="en-US" sz="44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7731" y="2116682"/>
            <a:ext cx="6689108" cy="3979863"/>
          </a:xfrm>
        </p:spPr>
      </p:pic>
      <p:sp>
        <p:nvSpPr>
          <p:cNvPr id="4" name="Footer Placeholder 3"/>
          <p:cNvSpPr>
            <a:spLocks noGrp="1"/>
          </p:cNvSpPr>
          <p:nvPr>
            <p:ph type="ftr" sz="quarter" idx="11"/>
          </p:nvPr>
        </p:nvSpPr>
        <p:spPr>
          <a:xfrm>
            <a:off x="7162800" y="6324600"/>
            <a:ext cx="1560773" cy="342494"/>
          </a:xfrm>
        </p:spPr>
        <p:txBody>
          <a:bodyPr/>
          <a:lstStyle/>
          <a:p>
            <a:pPr>
              <a:defRPr/>
            </a:pPr>
            <a:r>
              <a:rPr lang="en-US" sz="1800" dirty="0" smtClean="0"/>
              <a:t>www.smf.org</a:t>
            </a: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210299"/>
            <a:ext cx="1125862" cy="464611"/>
          </a:xfrm>
          <a:prstGeom prst="rect">
            <a:avLst/>
          </a:prstGeom>
        </p:spPr>
      </p:pic>
    </p:spTree>
    <p:extLst>
      <p:ext uri="{BB962C8B-B14F-4D97-AF65-F5344CB8AC3E}">
        <p14:creationId xmlns:p14="http://schemas.microsoft.com/office/powerpoint/2010/main" val="182936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defRPr/>
            </a:pPr>
            <a:r>
              <a:rPr lang="en-US" smtClean="0"/>
              <a:t>Effectiveness of Standards</a:t>
            </a:r>
          </a:p>
        </p:txBody>
      </p:sp>
      <p:sp>
        <p:nvSpPr>
          <p:cNvPr id="302083" name="Rectangle 3"/>
          <p:cNvSpPr>
            <a:spLocks noGrp="1" noChangeArrowheads="1"/>
          </p:cNvSpPr>
          <p:nvPr>
            <p:ph idx="1"/>
          </p:nvPr>
        </p:nvSpPr>
        <p:spPr>
          <a:xfrm>
            <a:off x="1143000" y="2133601"/>
            <a:ext cx="6506389" cy="3802588"/>
          </a:xfrm>
        </p:spPr>
        <p:txBody>
          <a:bodyPr>
            <a:noAutofit/>
          </a:bodyPr>
          <a:lstStyle/>
          <a:p>
            <a:pPr eaLnBrk="1" hangingPunct="1">
              <a:lnSpc>
                <a:spcPct val="80000"/>
              </a:lnSpc>
            </a:pPr>
            <a:r>
              <a:rPr lang="en-US" sz="3600" dirty="0" smtClean="0"/>
              <a:t>Standards = Documents</a:t>
            </a:r>
          </a:p>
          <a:p>
            <a:pPr eaLnBrk="1" hangingPunct="1">
              <a:lnSpc>
                <a:spcPct val="80000"/>
              </a:lnSpc>
            </a:pPr>
            <a:endParaRPr lang="en-US" dirty="0" smtClean="0"/>
          </a:p>
          <a:p>
            <a:pPr eaLnBrk="1" hangingPunct="1">
              <a:lnSpc>
                <a:spcPct val="80000"/>
              </a:lnSpc>
            </a:pPr>
            <a:r>
              <a:rPr lang="en-US" sz="2800" dirty="0" smtClean="0"/>
              <a:t>Effectiveness of standards depend on</a:t>
            </a:r>
          </a:p>
          <a:p>
            <a:pPr eaLnBrk="1" hangingPunct="1">
              <a:lnSpc>
                <a:spcPct val="80000"/>
              </a:lnSpc>
              <a:buFont typeface="Wingdings" pitchFamily="2" charset="2"/>
              <a:buNone/>
            </a:pPr>
            <a:r>
              <a:rPr lang="en-US" dirty="0" smtClean="0"/>
              <a:t>		* Strict and independent certification</a:t>
            </a:r>
          </a:p>
          <a:p>
            <a:pPr eaLnBrk="1" hangingPunct="1">
              <a:lnSpc>
                <a:spcPct val="80000"/>
              </a:lnSpc>
              <a:buFont typeface="Wingdings" pitchFamily="2" charset="2"/>
              <a:buNone/>
            </a:pPr>
            <a:r>
              <a:rPr lang="en-US" dirty="0" smtClean="0"/>
              <a:t>		* Enforceable compliance		</a:t>
            </a:r>
          </a:p>
          <a:p>
            <a:pPr eaLnBrk="1" hangingPunct="1">
              <a:lnSpc>
                <a:spcPct val="80000"/>
              </a:lnSpc>
              <a:buFont typeface="Wingdings" pitchFamily="2" charset="2"/>
              <a:buNone/>
            </a:pPr>
            <a:r>
              <a:rPr lang="en-US" dirty="0" smtClean="0"/>
              <a:t>		* Experience and competence </a:t>
            </a:r>
          </a:p>
          <a:p>
            <a:pPr eaLnBrk="1" hangingPunct="1">
              <a:lnSpc>
                <a:spcPct val="80000"/>
              </a:lnSpc>
              <a:buFont typeface="Wingdings" pitchFamily="2" charset="2"/>
              <a:buNone/>
            </a:pPr>
            <a:r>
              <a:rPr lang="en-US" dirty="0"/>
              <a:t> </a:t>
            </a:r>
            <a:endParaRPr lang="en-US" dirty="0" smtClean="0"/>
          </a:p>
          <a:p>
            <a:pPr>
              <a:lnSpc>
                <a:spcPct val="80000"/>
              </a:lnSpc>
            </a:pPr>
            <a:r>
              <a:rPr lang="en-US" sz="4000" dirty="0" smtClean="0"/>
              <a:t>Testing and  More Testing</a:t>
            </a:r>
            <a:endParaRPr lang="en-US" sz="4000" dirty="0"/>
          </a:p>
          <a:p>
            <a:pPr>
              <a:lnSpc>
                <a:spcPct val="80000"/>
              </a:lnSpc>
            </a:pPr>
            <a:endParaRPr lang="en-US" dirty="0"/>
          </a:p>
          <a:p>
            <a:pPr eaLnBrk="1" hangingPunct="1">
              <a:lnSpc>
                <a:spcPct val="80000"/>
              </a:lnSpc>
              <a:buFont typeface="Wingdings" pitchFamily="2" charset="2"/>
              <a:buNone/>
            </a:pPr>
            <a:endParaRPr lang="en-US" dirty="0"/>
          </a:p>
          <a:p>
            <a:pPr eaLnBrk="1" hangingPunct="1">
              <a:lnSpc>
                <a:spcPct val="80000"/>
              </a:lnSpc>
              <a:buFont typeface="Wingdings" pitchFamily="2" charset="2"/>
              <a:buNone/>
            </a:pPr>
            <a:endParaRPr lang="en-US" dirty="0" smtClean="0"/>
          </a:p>
          <a:p>
            <a:pPr eaLnBrk="1" hangingPunct="1">
              <a:lnSpc>
                <a:spcPct val="80000"/>
              </a:lnSpc>
              <a:buFont typeface="Wingdings" pitchFamily="2" charset="2"/>
              <a:buNone/>
            </a:pPr>
            <a:r>
              <a:rPr lang="en-US" dirty="0" smtClean="0"/>
              <a:t>			</a:t>
            </a:r>
          </a:p>
          <a:p>
            <a:pPr eaLnBrk="1" hangingPunct="1">
              <a:lnSpc>
                <a:spcPct val="80000"/>
              </a:lnSpc>
              <a:buFont typeface="Wingdings" pitchFamily="2" charset="2"/>
              <a:buNone/>
            </a:pPr>
            <a:r>
              <a:rPr lang="en-US" dirty="0" smtClean="0"/>
              <a:t>		</a:t>
            </a:r>
          </a:p>
        </p:txBody>
      </p:sp>
      <p:sp>
        <p:nvSpPr>
          <p:cNvPr id="4" name="Rectangle 220"/>
          <p:cNvSpPr>
            <a:spLocks noGrp="1" noChangeArrowheads="1"/>
          </p:cNvSpPr>
          <p:nvPr>
            <p:ph type="ftr" sz="quarter" idx="11"/>
          </p:nvPr>
        </p:nvSpPr>
        <p:spPr>
          <a:xfrm>
            <a:off x="7010400" y="6235624"/>
            <a:ext cx="1828800" cy="495297"/>
          </a:xfrm>
        </p:spPr>
        <p:txBody>
          <a:bodyPr/>
          <a:lstStyle/>
          <a:p>
            <a:pPr>
              <a:defRPr/>
            </a:pPr>
            <a:r>
              <a:rPr lang="en-US" sz="1400" dirty="0" smtClean="0"/>
              <a:t> </a:t>
            </a:r>
            <a:r>
              <a:rPr lang="en-US" sz="2000" dirty="0" smtClean="0"/>
              <a:t>www.smf.org</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50" y="6172820"/>
            <a:ext cx="1291053" cy="532780"/>
          </a:xfrm>
          <a:prstGeom prst="rect">
            <a:avLst/>
          </a:prstGeom>
        </p:spPr>
      </p:pic>
    </p:spTree>
    <p:extLst>
      <p:ext uri="{BB962C8B-B14F-4D97-AF65-F5344CB8AC3E}">
        <p14:creationId xmlns:p14="http://schemas.microsoft.com/office/powerpoint/2010/main" val="4125759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p:txBody>
          <a:bodyPr/>
          <a:lstStyle/>
          <a:p>
            <a:pPr algn="ctr" eaLnBrk="1" hangingPunct="1">
              <a:defRPr/>
            </a:pPr>
            <a:r>
              <a:rPr lang="en-US" dirty="0" smtClean="0"/>
              <a:t>Not how Snell tests helmet</a:t>
            </a:r>
          </a:p>
        </p:txBody>
      </p:sp>
      <p:pic>
        <p:nvPicPr>
          <p:cNvPr id="59396" name="Picture 4" descr="helmtest"/>
          <p:cNvPicPr>
            <a:picLocks noGrp="1" noChangeAspect="1" noChangeArrowheads="1"/>
          </p:cNvPicPr>
          <p:nvPr>
            <p:ph idx="1"/>
          </p:nvPr>
        </p:nvPicPr>
        <p:blipFill>
          <a:blip r:embed="rId2" cstate="print"/>
          <a:stretch>
            <a:fillRect/>
          </a:stretch>
        </p:blipFill>
        <p:spPr>
          <a:xfrm>
            <a:off x="2095440" y="1834166"/>
            <a:ext cx="4244456" cy="4642834"/>
          </a:xfrm>
          <a:noFill/>
        </p:spPr>
      </p:pic>
      <p:sp>
        <p:nvSpPr>
          <p:cNvPr id="4" name="Rectangle 220"/>
          <p:cNvSpPr>
            <a:spLocks noGrp="1" noChangeArrowheads="1"/>
          </p:cNvSpPr>
          <p:nvPr>
            <p:ph type="ftr" sz="quarter" idx="11"/>
          </p:nvPr>
        </p:nvSpPr>
        <p:spPr>
          <a:xfrm>
            <a:off x="6934200" y="6258300"/>
            <a:ext cx="1905001" cy="457200"/>
          </a:xfrm>
        </p:spPr>
        <p:txBody>
          <a:bodyPr/>
          <a:lstStyle/>
          <a:p>
            <a:pPr>
              <a:defRPr/>
            </a:pPr>
            <a:r>
              <a:rPr lang="en-US" sz="1800" dirty="0" smtClean="0"/>
              <a:t> </a:t>
            </a:r>
            <a:r>
              <a:rPr lang="en-US" sz="2000" dirty="0" smtClean="0"/>
              <a:t>www.smf.org</a:t>
            </a:r>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33916"/>
            <a:ext cx="1143000" cy="471683"/>
          </a:xfrm>
          <a:prstGeom prst="rect">
            <a:avLst/>
          </a:prstGeom>
        </p:spPr>
      </p:pic>
    </p:spTree>
    <p:extLst>
      <p:ext uri="{BB962C8B-B14F-4D97-AF65-F5344CB8AC3E}">
        <p14:creationId xmlns:p14="http://schemas.microsoft.com/office/powerpoint/2010/main" val="170651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Oldest Snell Testing Photo</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834166"/>
            <a:ext cx="4179549" cy="4847567"/>
          </a:xfrm>
        </p:spPr>
      </p:pic>
      <p:sp>
        <p:nvSpPr>
          <p:cNvPr id="4" name="Footer Placeholder 3"/>
          <p:cNvSpPr>
            <a:spLocks noGrp="1"/>
          </p:cNvSpPr>
          <p:nvPr>
            <p:ph type="ftr" sz="quarter" idx="11"/>
          </p:nvPr>
        </p:nvSpPr>
        <p:spPr>
          <a:xfrm>
            <a:off x="7010400" y="6096000"/>
            <a:ext cx="1741891" cy="586315"/>
          </a:xfrm>
        </p:spPr>
        <p:txBody>
          <a:bodyPr/>
          <a:lstStyle/>
          <a:p>
            <a:pPr>
              <a:defRPr/>
            </a:pPr>
            <a:r>
              <a:rPr lang="en-US" sz="2000" dirty="0" smtClean="0"/>
              <a:t>www.smf.org</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071" y="6019800"/>
            <a:ext cx="1125862" cy="464611"/>
          </a:xfrm>
          <a:prstGeom prst="rect">
            <a:avLst/>
          </a:prstGeom>
        </p:spPr>
      </p:pic>
    </p:spTree>
    <p:extLst>
      <p:ext uri="{BB962C8B-B14F-4D97-AF65-F5344CB8AC3E}">
        <p14:creationId xmlns:p14="http://schemas.microsoft.com/office/powerpoint/2010/main" val="374192313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Berlin</Template>
  <TotalTime>6155</TotalTime>
  <Words>1033</Words>
  <Application>Microsoft Office PowerPoint</Application>
  <PresentationFormat>On-screen Show (4:3)</PresentationFormat>
  <Paragraphs>216</Paragraphs>
  <Slides>53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Trebuchet MS</vt:lpstr>
      <vt:lpstr>Wingdings</vt:lpstr>
      <vt:lpstr>Berlin</vt:lpstr>
      <vt:lpstr>PowerPoint Presentation</vt:lpstr>
      <vt:lpstr>Snell Standards and   Research for Better Protection</vt:lpstr>
      <vt:lpstr>Beginnings</vt:lpstr>
      <vt:lpstr>Helmet in 1950s</vt:lpstr>
      <vt:lpstr>How to Choose among  Today’s Motorcycle Helmets?</vt:lpstr>
      <vt:lpstr>Snell Motorcycle  Helmet Standards</vt:lpstr>
      <vt:lpstr>Effectiveness of Standards</vt:lpstr>
      <vt:lpstr>Not how Snell tests helmet</vt:lpstr>
      <vt:lpstr>Oldest Snell Testing Photo</vt:lpstr>
      <vt:lpstr>Old Oscilloscope Early 1960s</vt:lpstr>
      <vt:lpstr>Snell Test Lab Today</vt:lpstr>
      <vt:lpstr>Snell Impact Test</vt:lpstr>
      <vt:lpstr>Snell Penetration Test</vt:lpstr>
      <vt:lpstr>Roll-off Test</vt:lpstr>
      <vt:lpstr>Snell Face Shield Test</vt:lpstr>
      <vt:lpstr>Some fail tests.</vt:lpstr>
      <vt:lpstr>Some pass tests.</vt:lpstr>
      <vt:lpstr>Scientifically Valid  &amp; Repeatable Test</vt:lpstr>
      <vt:lpstr> Experience and Expertise</vt:lpstr>
      <vt:lpstr>Snell Certification Program</vt:lpstr>
      <vt:lpstr>Snell Certification/RST Testing</vt:lpstr>
      <vt:lpstr>Snell – Most Stringent Standard</vt:lpstr>
      <vt:lpstr>Snell Updates Standards Every 5 Years  M2020 Standard Effective Oct. 1, 2019</vt:lpstr>
      <vt:lpstr>Newer Helmets and  Greater Protection</vt:lpstr>
      <vt:lpstr>Shell Spreads the Load. Liner Foam = More Braking Time</vt:lpstr>
      <vt:lpstr>Research Snell vs DOT</vt:lpstr>
      <vt:lpstr>Snell Protects/DOT Bottoms Out</vt:lpstr>
      <vt:lpstr>Fact Check </vt:lpstr>
      <vt:lpstr>International Conference of Biomechanics Research (IRCOBI)</vt:lpstr>
      <vt:lpstr>Three Helmet Standards (US)</vt:lpstr>
      <vt:lpstr>PowerPoint Presentation</vt:lpstr>
      <vt:lpstr>Snell Means Premium Protection. DOT and ECE are Minimum Requirement.</vt:lpstr>
      <vt:lpstr>Motorcycle Helmet Effectiveness </vt:lpstr>
      <vt:lpstr>Other Snell Standards</vt:lpstr>
      <vt:lpstr>NASCAR &amp; INDY 500</vt:lpstr>
      <vt:lpstr>Austin Dillon Walking Away from   2015 Crash NASCAR Daytona Finish</vt:lpstr>
      <vt:lpstr>Helmet Fit Research</vt:lpstr>
      <vt:lpstr>How Helmets Work</vt:lpstr>
      <vt:lpstr>Wireless Head Form for  Rotational Impact Test</vt:lpstr>
      <vt:lpstr>Bridging Vein Rupture</vt:lpstr>
      <vt:lpstr>Shell Spreads the Load. Liner Foam = More Braking Time</vt:lpstr>
      <vt:lpstr>Physics in a Thumb Tack</vt:lpstr>
      <vt:lpstr>Hard Shell /Spread the Force</vt:lpstr>
      <vt:lpstr>Skull Fracture and Hemorrhage</vt:lpstr>
      <vt:lpstr>Snell Helmets Save Lives.</vt:lpstr>
      <vt:lpstr>Snell Tests For Public Safety</vt:lpstr>
      <vt:lpstr>Snell’s Mission</vt:lpstr>
      <vt:lpstr>SCCA National Hall of Fame 2015</vt:lpstr>
      <vt:lpstr>Helmet Dos and Don’ts</vt:lpstr>
      <vt:lpstr>Snell’s Mission</vt:lpstr>
      <vt:lpstr>We Don’t Make Helmet.  We Make helmets Safer.</vt:lpstr>
      <vt:lpstr>More Information</vt:lpstr>
      <vt:lpstr>Last Words</vt:lpstr>
    </vt:vector>
  </TitlesOfParts>
  <Company>Snell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Snell Memorial Foundation</dc:title>
  <dc:creator>Ed</dc:creator>
  <cp:lastModifiedBy>Hong</cp:lastModifiedBy>
  <cp:revision>437</cp:revision>
  <dcterms:created xsi:type="dcterms:W3CDTF">2004-08-06T18:31:10Z</dcterms:created>
  <dcterms:modified xsi:type="dcterms:W3CDTF">2019-09-23T23:54:36Z</dcterms:modified>
</cp:coreProperties>
</file>