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844" r:id="rId1"/>
  </p:sldMasterIdLst>
  <p:notesMasterIdLst>
    <p:notesMasterId r:id="rId37"/>
  </p:notesMasterIdLst>
  <p:sldIdLst>
    <p:sldId id="483" r:id="rId2"/>
    <p:sldId id="592" r:id="rId3"/>
    <p:sldId id="654" r:id="rId4"/>
    <p:sldId id="650" r:id="rId5"/>
    <p:sldId id="652" r:id="rId6"/>
    <p:sldId id="609" r:id="rId7"/>
    <p:sldId id="647" r:id="rId8"/>
    <p:sldId id="651" r:id="rId9"/>
    <p:sldId id="655" r:id="rId10"/>
    <p:sldId id="610" r:id="rId11"/>
    <p:sldId id="657" r:id="rId12"/>
    <p:sldId id="627" r:id="rId13"/>
    <p:sldId id="629" r:id="rId14"/>
    <p:sldId id="656" r:id="rId15"/>
    <p:sldId id="637" r:id="rId16"/>
    <p:sldId id="595" r:id="rId17"/>
    <p:sldId id="634" r:id="rId18"/>
    <p:sldId id="596" r:id="rId19"/>
    <p:sldId id="649" r:id="rId20"/>
    <p:sldId id="598" r:id="rId21"/>
    <p:sldId id="620" r:id="rId22"/>
    <p:sldId id="632" r:id="rId23"/>
    <p:sldId id="597" r:id="rId24"/>
    <p:sldId id="599" r:id="rId25"/>
    <p:sldId id="633" r:id="rId26"/>
    <p:sldId id="645" r:id="rId27"/>
    <p:sldId id="594" r:id="rId28"/>
    <p:sldId id="626" r:id="rId29"/>
    <p:sldId id="638" r:id="rId30"/>
    <p:sldId id="611" r:id="rId31"/>
    <p:sldId id="618" r:id="rId32"/>
    <p:sldId id="631" r:id="rId33"/>
    <p:sldId id="591" r:id="rId34"/>
    <p:sldId id="564" r:id="rId35"/>
    <p:sldId id="405" r:id="rId3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ng" initials="H" lastIdx="1" clrIdx="0">
    <p:extLst>
      <p:ext uri="{19B8F6BF-5375-455C-9EA6-DF929625EA0E}">
        <p15:presenceInfo xmlns:p15="http://schemas.microsoft.com/office/powerpoint/2012/main" userId="H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579" autoAdjust="0"/>
  </p:normalViewPr>
  <p:slideViewPr>
    <p:cSldViewPr>
      <p:cViewPr varScale="1">
        <p:scale>
          <a:sx n="112" d="100"/>
          <a:sy n="112" d="100"/>
        </p:scale>
        <p:origin x="158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21504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7066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1504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04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21504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279C4D1-8A45-4F9B-87FF-2448867A4939}" type="slidenum">
              <a:rPr lang="en-US"/>
              <a:pPr/>
              <a:t>‹#›</a:t>
            </a:fld>
            <a:endParaRPr lang="en-US"/>
          </a:p>
        </p:txBody>
      </p:sp>
    </p:spTree>
    <p:extLst>
      <p:ext uri="{BB962C8B-B14F-4D97-AF65-F5344CB8AC3E}">
        <p14:creationId xmlns:p14="http://schemas.microsoft.com/office/powerpoint/2010/main" val="30084742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C3BE39F-0133-401F-B9CB-29E231605153}" type="slidenum">
              <a:rPr lang="en-US"/>
              <a:pPr/>
              <a:t>30</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This is an example of what impact can do.  This is a tested helmet which was sawn in half.  You can see what test impacts have done in the front.  The shell has recovered but the stiff liner has been permanently crushed.  It has actually recovered some of it’s thickness. During the impacts, it was squeezed much thinner.  Snell helmets need every bit of their wall thickness to pass the tests.  Of course, a smaller hit wouldn’t require as thick a liner but if that thinner walled helmet was to get a major hit, once the liner was used up the rest of the damage would go to destroying our test head form; or some rider’s head.  </a:t>
            </a:r>
          </a:p>
        </p:txBody>
      </p:sp>
    </p:spTree>
    <p:extLst>
      <p:ext uri="{BB962C8B-B14F-4D97-AF65-F5344CB8AC3E}">
        <p14:creationId xmlns:p14="http://schemas.microsoft.com/office/powerpoint/2010/main" val="1685220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717B1D33-832B-44BC-B57E-F4D6E493C940}" type="datetime1">
              <a:rPr lang="en-US" smtClean="0"/>
              <a:pPr/>
              <a:t>9/24/2019</a:t>
            </a:fld>
            <a:endParaRPr lang="en-US"/>
          </a:p>
        </p:txBody>
      </p:sp>
      <p:sp>
        <p:nvSpPr>
          <p:cNvPr id="5" name="Footer Placeholder 4"/>
          <p:cNvSpPr>
            <a:spLocks noGrp="1"/>
          </p:cNvSpPr>
          <p:nvPr>
            <p:ph type="ftr" sz="quarter" idx="11"/>
          </p:nvPr>
        </p:nvSpPr>
        <p:spPr>
          <a:xfrm>
            <a:off x="533401" y="5936189"/>
            <a:ext cx="4021666" cy="365125"/>
          </a:xfrm>
        </p:spPr>
        <p:txBody>
          <a:bodyPr/>
          <a:lstStyle/>
          <a:p>
            <a:pPr>
              <a:defRPr/>
            </a:pPr>
            <a:r>
              <a:rPr lang="en-US" smtClean="0"/>
              <a:t>Snell Memorial Foundation, Inc.</a:t>
            </a:r>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6EE0ACD7-9642-49E2-A35B-122529E87FB3}" type="slidenum">
              <a:rPr lang="en-US" smtClean="0"/>
              <a:pPr/>
              <a:t>‹#›</a:t>
            </a:fld>
            <a:endParaRPr lang="en-US"/>
          </a:p>
        </p:txBody>
      </p:sp>
    </p:spTree>
    <p:extLst>
      <p:ext uri="{BB962C8B-B14F-4D97-AF65-F5344CB8AC3E}">
        <p14:creationId xmlns:p14="http://schemas.microsoft.com/office/powerpoint/2010/main" val="179235033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DAD02-966D-4A50-8BC3-83A39CE40D3D}" type="datetime1">
              <a:rPr lang="en-US" smtClean="0"/>
              <a:pPr/>
              <a:t>9/24/2019</a:t>
            </a:fld>
            <a:endParaRPr lang="en-US"/>
          </a:p>
        </p:txBody>
      </p:sp>
      <p:sp>
        <p:nvSpPr>
          <p:cNvPr id="6" name="Footer Placeholder 5"/>
          <p:cNvSpPr>
            <a:spLocks noGrp="1"/>
          </p:cNvSpPr>
          <p:nvPr>
            <p:ph type="ftr" sz="quarter" idx="11"/>
          </p:nvPr>
        </p:nvSpPr>
        <p:spPr/>
        <p:txBody>
          <a:bodyPr/>
          <a:lstStyle/>
          <a:p>
            <a:pPr>
              <a:defRPr/>
            </a:pPr>
            <a:r>
              <a:rPr lang="en-US" smtClean="0"/>
              <a:t>Snell Memorial Foundation, Inc.</a:t>
            </a:r>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67D46597-42F2-427E-B21A-9B93875A440F}" type="slidenum">
              <a:rPr lang="en-US" smtClean="0"/>
              <a:pPr/>
              <a:t>‹#›</a:t>
            </a:fld>
            <a:endParaRPr lang="en-US"/>
          </a:p>
        </p:txBody>
      </p:sp>
    </p:spTree>
    <p:extLst>
      <p:ext uri="{BB962C8B-B14F-4D97-AF65-F5344CB8AC3E}">
        <p14:creationId xmlns:p14="http://schemas.microsoft.com/office/powerpoint/2010/main" val="406286025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DAD02-966D-4A50-8BC3-83A39CE40D3D}" type="datetime1">
              <a:rPr lang="en-US" smtClean="0"/>
              <a:pPr/>
              <a:t>9/24/2019</a:t>
            </a:fld>
            <a:endParaRPr lang="en-US"/>
          </a:p>
        </p:txBody>
      </p:sp>
      <p:sp>
        <p:nvSpPr>
          <p:cNvPr id="6" name="Footer Placeholder 5"/>
          <p:cNvSpPr>
            <a:spLocks noGrp="1"/>
          </p:cNvSpPr>
          <p:nvPr>
            <p:ph type="ftr" sz="quarter" idx="11"/>
          </p:nvPr>
        </p:nvSpPr>
        <p:spPr/>
        <p:txBody>
          <a:bodyPr/>
          <a:lstStyle/>
          <a:p>
            <a:pPr>
              <a:defRPr/>
            </a:pPr>
            <a:r>
              <a:rPr lang="en-US" smtClean="0"/>
              <a:t>Snell Memorial Foundation, Inc.</a:t>
            </a:r>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67D46597-42F2-427E-B21A-9B93875A440F}" type="slidenum">
              <a:rPr lang="en-US" smtClean="0"/>
              <a:pPr/>
              <a:t>‹#›</a:t>
            </a:fld>
            <a:endParaRPr lang="en-US"/>
          </a:p>
        </p:txBody>
      </p:sp>
    </p:spTree>
    <p:extLst>
      <p:ext uri="{BB962C8B-B14F-4D97-AF65-F5344CB8AC3E}">
        <p14:creationId xmlns:p14="http://schemas.microsoft.com/office/powerpoint/2010/main" val="3722858432"/>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DAD02-966D-4A50-8BC3-83A39CE40D3D}" type="datetime1">
              <a:rPr lang="en-US" smtClean="0"/>
              <a:pPr/>
              <a:t>9/24/2019</a:t>
            </a:fld>
            <a:endParaRPr lang="en-US"/>
          </a:p>
        </p:txBody>
      </p:sp>
      <p:sp>
        <p:nvSpPr>
          <p:cNvPr id="6" name="Footer Placeholder 5"/>
          <p:cNvSpPr>
            <a:spLocks noGrp="1"/>
          </p:cNvSpPr>
          <p:nvPr>
            <p:ph type="ftr" sz="quarter" idx="11"/>
          </p:nvPr>
        </p:nvSpPr>
        <p:spPr/>
        <p:txBody>
          <a:bodyPr/>
          <a:lstStyle/>
          <a:p>
            <a:pPr>
              <a:defRPr/>
            </a:pPr>
            <a:r>
              <a:rPr lang="en-US" smtClean="0"/>
              <a:t>Snell Memorial Foundation, Inc.</a:t>
            </a:r>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67D46597-42F2-427E-B21A-9B93875A440F}" type="slidenum">
              <a:rPr lang="en-US" smtClean="0"/>
              <a:pPr/>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811863986"/>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DAD02-966D-4A50-8BC3-83A39CE40D3D}" type="datetime1">
              <a:rPr lang="en-US" smtClean="0"/>
              <a:pPr/>
              <a:t>9/24/2019</a:t>
            </a:fld>
            <a:endParaRPr lang="en-US"/>
          </a:p>
        </p:txBody>
      </p:sp>
      <p:sp>
        <p:nvSpPr>
          <p:cNvPr id="6" name="Footer Placeholder 5"/>
          <p:cNvSpPr>
            <a:spLocks noGrp="1"/>
          </p:cNvSpPr>
          <p:nvPr>
            <p:ph type="ftr" sz="quarter" idx="11"/>
          </p:nvPr>
        </p:nvSpPr>
        <p:spPr/>
        <p:txBody>
          <a:bodyPr/>
          <a:lstStyle/>
          <a:p>
            <a:pPr>
              <a:defRPr/>
            </a:pPr>
            <a:r>
              <a:rPr lang="en-US" smtClean="0"/>
              <a:t>Snell Memorial Foundation, Inc.</a:t>
            </a:r>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67D46597-42F2-427E-B21A-9B93875A440F}" type="slidenum">
              <a:rPr lang="en-US" smtClean="0"/>
              <a:pPr/>
              <a:t>‹#›</a:t>
            </a:fld>
            <a:endParaRPr lang="en-US"/>
          </a:p>
        </p:txBody>
      </p:sp>
    </p:spTree>
    <p:extLst>
      <p:ext uri="{BB962C8B-B14F-4D97-AF65-F5344CB8AC3E}">
        <p14:creationId xmlns:p14="http://schemas.microsoft.com/office/powerpoint/2010/main" val="297291812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87DAD02-966D-4A50-8BC3-83A39CE40D3D}" type="datetime1">
              <a:rPr lang="en-US" smtClean="0"/>
              <a:pPr/>
              <a:t>9/24/2019</a:t>
            </a:fld>
            <a:endParaRPr lang="en-US"/>
          </a:p>
        </p:txBody>
      </p:sp>
      <p:sp>
        <p:nvSpPr>
          <p:cNvPr id="4" name="Footer Placeholder 3"/>
          <p:cNvSpPr>
            <a:spLocks noGrp="1"/>
          </p:cNvSpPr>
          <p:nvPr>
            <p:ph type="ftr" sz="quarter" idx="11"/>
          </p:nvPr>
        </p:nvSpPr>
        <p:spPr/>
        <p:txBody>
          <a:bodyPr/>
          <a:lstStyle/>
          <a:p>
            <a:pPr>
              <a:defRPr/>
            </a:pPr>
            <a:r>
              <a:rPr lang="en-US" smtClean="0"/>
              <a:t>Snell Memorial Foundation, Inc.</a:t>
            </a:r>
            <a:endParaRPr lang="en-US"/>
          </a:p>
        </p:txBody>
      </p:sp>
      <p:sp>
        <p:nvSpPr>
          <p:cNvPr id="5" name="Slide Number Placeholder 4"/>
          <p:cNvSpPr>
            <a:spLocks noGrp="1"/>
          </p:cNvSpPr>
          <p:nvPr>
            <p:ph type="sldNum" sz="quarter" idx="12"/>
          </p:nvPr>
        </p:nvSpPr>
        <p:spPr/>
        <p:txBody>
          <a:bodyPr/>
          <a:lstStyle/>
          <a:p>
            <a:fld id="{67D46597-42F2-427E-B21A-9B93875A440F}" type="slidenum">
              <a:rPr lang="en-US" smtClean="0"/>
              <a:pPr/>
              <a:t>‹#›</a:t>
            </a:fld>
            <a:endParaRPr lang="en-US"/>
          </a:p>
        </p:txBody>
      </p:sp>
    </p:spTree>
    <p:extLst>
      <p:ext uri="{BB962C8B-B14F-4D97-AF65-F5344CB8AC3E}">
        <p14:creationId xmlns:p14="http://schemas.microsoft.com/office/powerpoint/2010/main" val="3978688119"/>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87DAD02-966D-4A50-8BC3-83A39CE40D3D}" type="datetime1">
              <a:rPr lang="en-US" smtClean="0"/>
              <a:pPr/>
              <a:t>9/24/2019</a:t>
            </a:fld>
            <a:endParaRPr lang="en-US"/>
          </a:p>
        </p:txBody>
      </p:sp>
      <p:sp>
        <p:nvSpPr>
          <p:cNvPr id="4" name="Footer Placeholder 3"/>
          <p:cNvSpPr>
            <a:spLocks noGrp="1"/>
          </p:cNvSpPr>
          <p:nvPr>
            <p:ph type="ftr" sz="quarter" idx="11"/>
          </p:nvPr>
        </p:nvSpPr>
        <p:spPr/>
        <p:txBody>
          <a:bodyPr/>
          <a:lstStyle/>
          <a:p>
            <a:pPr>
              <a:defRPr/>
            </a:pPr>
            <a:r>
              <a:rPr lang="en-US" smtClean="0"/>
              <a:t>Snell Memorial Foundation, Inc.</a:t>
            </a:r>
            <a:endParaRPr lang="en-US"/>
          </a:p>
        </p:txBody>
      </p:sp>
      <p:sp>
        <p:nvSpPr>
          <p:cNvPr id="5" name="Slide Number Placeholder 4"/>
          <p:cNvSpPr>
            <a:spLocks noGrp="1"/>
          </p:cNvSpPr>
          <p:nvPr>
            <p:ph type="sldNum" sz="quarter" idx="12"/>
          </p:nvPr>
        </p:nvSpPr>
        <p:spPr/>
        <p:txBody>
          <a:bodyPr/>
          <a:lstStyle/>
          <a:p>
            <a:fld id="{67D46597-42F2-427E-B21A-9B93875A440F}" type="slidenum">
              <a:rPr lang="en-US" smtClean="0"/>
              <a:pPr/>
              <a:t>‹#›</a:t>
            </a:fld>
            <a:endParaRPr lang="en-US"/>
          </a:p>
        </p:txBody>
      </p:sp>
    </p:spTree>
    <p:extLst>
      <p:ext uri="{BB962C8B-B14F-4D97-AF65-F5344CB8AC3E}">
        <p14:creationId xmlns:p14="http://schemas.microsoft.com/office/powerpoint/2010/main" val="1235698250"/>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AC95CB-9EF5-4FA4-9053-358B7261EFDF}" type="datetime1">
              <a:rPr lang="en-US" smtClean="0"/>
              <a:pPr/>
              <a:t>9/24/2019</a:t>
            </a:fld>
            <a:endParaRPr lang="en-US"/>
          </a:p>
        </p:txBody>
      </p:sp>
      <p:sp>
        <p:nvSpPr>
          <p:cNvPr id="5" name="Footer Placeholder 4"/>
          <p:cNvSpPr>
            <a:spLocks noGrp="1"/>
          </p:cNvSpPr>
          <p:nvPr>
            <p:ph type="ftr" sz="quarter" idx="11"/>
          </p:nvPr>
        </p:nvSpPr>
        <p:spPr/>
        <p:txBody>
          <a:bodyPr/>
          <a:lstStyle/>
          <a:p>
            <a:pPr>
              <a:defRPr/>
            </a:pPr>
            <a:r>
              <a:rPr lang="en-US" smtClean="0"/>
              <a:t>Snell Memorial Foundation, Inc.</a:t>
            </a:r>
            <a:endParaRPr lang="en-US"/>
          </a:p>
        </p:txBody>
      </p:sp>
      <p:sp>
        <p:nvSpPr>
          <p:cNvPr id="6" name="Slide Number Placeholder 5"/>
          <p:cNvSpPr>
            <a:spLocks noGrp="1"/>
          </p:cNvSpPr>
          <p:nvPr>
            <p:ph type="sldNum" sz="quarter" idx="12"/>
          </p:nvPr>
        </p:nvSpPr>
        <p:spPr/>
        <p:txBody>
          <a:bodyPr/>
          <a:lstStyle/>
          <a:p>
            <a:fld id="{CA348134-6593-42A5-A699-F837549DA9BB}" type="slidenum">
              <a:rPr lang="en-US" smtClean="0"/>
              <a:pPr/>
              <a:t>‹#›</a:t>
            </a:fld>
            <a:endParaRPr lang="en-US"/>
          </a:p>
        </p:txBody>
      </p:sp>
    </p:spTree>
    <p:extLst>
      <p:ext uri="{BB962C8B-B14F-4D97-AF65-F5344CB8AC3E}">
        <p14:creationId xmlns:p14="http://schemas.microsoft.com/office/powerpoint/2010/main" val="1912106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60C3C554-966D-403A-A2C9-1AECBF2953EA}" type="datetime1">
              <a:rPr lang="en-US" smtClean="0"/>
              <a:pPr/>
              <a:t>9/24/2019</a:t>
            </a:fld>
            <a:endParaRPr lang="en-US"/>
          </a:p>
        </p:txBody>
      </p:sp>
      <p:sp>
        <p:nvSpPr>
          <p:cNvPr id="5" name="Footer Placeholder 4"/>
          <p:cNvSpPr>
            <a:spLocks noGrp="1"/>
          </p:cNvSpPr>
          <p:nvPr>
            <p:ph type="ftr" sz="quarter" idx="11"/>
          </p:nvPr>
        </p:nvSpPr>
        <p:spPr>
          <a:xfrm>
            <a:off x="510241" y="5936189"/>
            <a:ext cx="4518959" cy="365125"/>
          </a:xfrm>
        </p:spPr>
        <p:txBody>
          <a:bodyPr/>
          <a:lstStyle/>
          <a:p>
            <a:pPr>
              <a:defRPr/>
            </a:pPr>
            <a:r>
              <a:rPr lang="en-US" smtClean="0"/>
              <a:t>Snell Memorial Foundation, Inc.</a:t>
            </a:r>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CEC5D03C-5D8F-4C45-AB67-ED1F7BB873BC}" type="slidenum">
              <a:rPr lang="en-US" smtClean="0"/>
              <a:pPr/>
              <a:t>‹#›</a:t>
            </a:fld>
            <a:endParaRPr lang="en-US"/>
          </a:p>
        </p:txBody>
      </p:sp>
    </p:spTree>
    <p:extLst>
      <p:ext uri="{BB962C8B-B14F-4D97-AF65-F5344CB8AC3E}">
        <p14:creationId xmlns:p14="http://schemas.microsoft.com/office/powerpoint/2010/main" val="366158359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5CAF17-563B-4FFB-8707-736DA4BEDFB1}" type="datetime1">
              <a:rPr lang="en-US" smtClean="0"/>
              <a:pPr/>
              <a:t>9/24/2019</a:t>
            </a:fld>
            <a:endParaRPr lang="en-US"/>
          </a:p>
        </p:txBody>
      </p:sp>
      <p:sp>
        <p:nvSpPr>
          <p:cNvPr id="5" name="Footer Placeholder 4"/>
          <p:cNvSpPr>
            <a:spLocks noGrp="1"/>
          </p:cNvSpPr>
          <p:nvPr>
            <p:ph type="ftr" sz="quarter" idx="11"/>
          </p:nvPr>
        </p:nvSpPr>
        <p:spPr/>
        <p:txBody>
          <a:bodyPr/>
          <a:lstStyle/>
          <a:p>
            <a:pPr>
              <a:defRPr/>
            </a:pPr>
            <a:r>
              <a:rPr lang="en-US" smtClean="0"/>
              <a:t>Snell Memorial Foundation, Inc.</a:t>
            </a:r>
            <a:endParaRPr lang="en-US"/>
          </a:p>
        </p:txBody>
      </p:sp>
      <p:sp>
        <p:nvSpPr>
          <p:cNvPr id="6" name="Slide Number Placeholder 5"/>
          <p:cNvSpPr>
            <a:spLocks noGrp="1"/>
          </p:cNvSpPr>
          <p:nvPr>
            <p:ph type="sldNum" sz="quarter" idx="12"/>
          </p:nvPr>
        </p:nvSpPr>
        <p:spPr/>
        <p:txBody>
          <a:bodyPr/>
          <a:lstStyle/>
          <a:p>
            <a:fld id="{910E598D-6424-43D5-B2D8-5CA3CF2F3A44}" type="slidenum">
              <a:rPr lang="en-US" smtClean="0"/>
              <a:pPr/>
              <a:t>‹#›</a:t>
            </a:fld>
            <a:endParaRPr lang="en-US"/>
          </a:p>
        </p:txBody>
      </p:sp>
    </p:spTree>
    <p:extLst>
      <p:ext uri="{BB962C8B-B14F-4D97-AF65-F5344CB8AC3E}">
        <p14:creationId xmlns:p14="http://schemas.microsoft.com/office/powerpoint/2010/main" val="2246586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1ABF034F-AA99-49EE-9E2A-A7090F257DD5}" type="datetime1">
              <a:rPr lang="en-US" smtClean="0"/>
              <a:pPr/>
              <a:t>9/24/2019</a:t>
            </a:fld>
            <a:endParaRPr lang="en-US"/>
          </a:p>
        </p:txBody>
      </p:sp>
      <p:sp>
        <p:nvSpPr>
          <p:cNvPr id="5" name="Footer Placeholder 4"/>
          <p:cNvSpPr>
            <a:spLocks noGrp="1"/>
          </p:cNvSpPr>
          <p:nvPr>
            <p:ph type="ftr" sz="quarter" idx="11"/>
          </p:nvPr>
        </p:nvSpPr>
        <p:spPr>
          <a:xfrm>
            <a:off x="533400" y="5936189"/>
            <a:ext cx="4834673" cy="365125"/>
          </a:xfrm>
        </p:spPr>
        <p:txBody>
          <a:bodyPr/>
          <a:lstStyle/>
          <a:p>
            <a:pPr>
              <a:defRPr/>
            </a:pPr>
            <a:r>
              <a:rPr lang="en-US" smtClean="0"/>
              <a:t>Snell Memorial Foundation, Inc.</a:t>
            </a:r>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B109FBB0-F457-41B1-A7EB-960713E8B7FE}" type="slidenum">
              <a:rPr lang="en-US" smtClean="0"/>
              <a:pPr/>
              <a:t>‹#›</a:t>
            </a:fld>
            <a:endParaRPr lang="en-US"/>
          </a:p>
        </p:txBody>
      </p:sp>
    </p:spTree>
    <p:extLst>
      <p:ext uri="{BB962C8B-B14F-4D97-AF65-F5344CB8AC3E}">
        <p14:creationId xmlns:p14="http://schemas.microsoft.com/office/powerpoint/2010/main" val="45447362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162932-5450-4F56-A286-4DC096522D43}" type="datetime1">
              <a:rPr lang="en-US" smtClean="0"/>
              <a:pPr/>
              <a:t>9/24/2019</a:t>
            </a:fld>
            <a:endParaRPr lang="en-US"/>
          </a:p>
        </p:txBody>
      </p:sp>
      <p:sp>
        <p:nvSpPr>
          <p:cNvPr id="6" name="Footer Placeholder 5"/>
          <p:cNvSpPr>
            <a:spLocks noGrp="1"/>
          </p:cNvSpPr>
          <p:nvPr>
            <p:ph type="ftr" sz="quarter" idx="11"/>
          </p:nvPr>
        </p:nvSpPr>
        <p:spPr/>
        <p:txBody>
          <a:bodyPr/>
          <a:lstStyle/>
          <a:p>
            <a:pPr>
              <a:defRPr/>
            </a:pPr>
            <a:r>
              <a:rPr lang="en-US" smtClean="0"/>
              <a:t>Snell Memorial Foundation, Inc.</a:t>
            </a:r>
            <a:endParaRPr lang="en-US"/>
          </a:p>
        </p:txBody>
      </p:sp>
      <p:sp>
        <p:nvSpPr>
          <p:cNvPr id="7" name="Slide Number Placeholder 6"/>
          <p:cNvSpPr>
            <a:spLocks noGrp="1"/>
          </p:cNvSpPr>
          <p:nvPr>
            <p:ph type="sldNum" sz="quarter" idx="12"/>
          </p:nvPr>
        </p:nvSpPr>
        <p:spPr/>
        <p:txBody>
          <a:bodyPr/>
          <a:lstStyle/>
          <a:p>
            <a:fld id="{C2094A84-9349-42DB-85E7-AECDDB05E66D}" type="slidenum">
              <a:rPr lang="en-US" smtClean="0"/>
              <a:pPr/>
              <a:t>‹#›</a:t>
            </a:fld>
            <a:endParaRPr lang="en-US"/>
          </a:p>
        </p:txBody>
      </p:sp>
    </p:spTree>
    <p:extLst>
      <p:ext uri="{BB962C8B-B14F-4D97-AF65-F5344CB8AC3E}">
        <p14:creationId xmlns:p14="http://schemas.microsoft.com/office/powerpoint/2010/main" val="14711571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806758-26B6-42F9-BC9D-867A980CC368}" type="datetime1">
              <a:rPr lang="en-US" smtClean="0"/>
              <a:pPr/>
              <a:t>9/24/2019</a:t>
            </a:fld>
            <a:endParaRPr lang="en-US"/>
          </a:p>
        </p:txBody>
      </p:sp>
      <p:sp>
        <p:nvSpPr>
          <p:cNvPr id="8" name="Footer Placeholder 7"/>
          <p:cNvSpPr>
            <a:spLocks noGrp="1"/>
          </p:cNvSpPr>
          <p:nvPr>
            <p:ph type="ftr" sz="quarter" idx="11"/>
          </p:nvPr>
        </p:nvSpPr>
        <p:spPr/>
        <p:txBody>
          <a:bodyPr/>
          <a:lstStyle/>
          <a:p>
            <a:pPr>
              <a:defRPr/>
            </a:pPr>
            <a:r>
              <a:rPr lang="en-US" smtClean="0"/>
              <a:t>Snell Memorial Foundation, Inc.</a:t>
            </a:r>
            <a:endParaRPr lang="en-US"/>
          </a:p>
        </p:txBody>
      </p:sp>
      <p:sp>
        <p:nvSpPr>
          <p:cNvPr id="9" name="Slide Number Placeholder 8"/>
          <p:cNvSpPr>
            <a:spLocks noGrp="1"/>
          </p:cNvSpPr>
          <p:nvPr>
            <p:ph type="sldNum" sz="quarter" idx="12"/>
          </p:nvPr>
        </p:nvSpPr>
        <p:spPr/>
        <p:txBody>
          <a:bodyPr/>
          <a:lstStyle/>
          <a:p>
            <a:fld id="{3600F593-F26B-4AAF-822E-D39F352E0D0E}" type="slidenum">
              <a:rPr lang="en-US" smtClean="0"/>
              <a:pPr/>
              <a:t>‹#›</a:t>
            </a:fld>
            <a:endParaRPr lang="en-US"/>
          </a:p>
        </p:txBody>
      </p:sp>
    </p:spTree>
    <p:extLst>
      <p:ext uri="{BB962C8B-B14F-4D97-AF65-F5344CB8AC3E}">
        <p14:creationId xmlns:p14="http://schemas.microsoft.com/office/powerpoint/2010/main" val="332843108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63D0C7-42DC-4EB8-A5A7-35462B61742D}" type="datetime1">
              <a:rPr lang="en-US" smtClean="0"/>
              <a:pPr/>
              <a:t>9/24/2019</a:t>
            </a:fld>
            <a:endParaRPr lang="en-US"/>
          </a:p>
        </p:txBody>
      </p:sp>
      <p:sp>
        <p:nvSpPr>
          <p:cNvPr id="4" name="Footer Placeholder 3"/>
          <p:cNvSpPr>
            <a:spLocks noGrp="1"/>
          </p:cNvSpPr>
          <p:nvPr>
            <p:ph type="ftr" sz="quarter" idx="11"/>
          </p:nvPr>
        </p:nvSpPr>
        <p:spPr/>
        <p:txBody>
          <a:bodyPr/>
          <a:lstStyle/>
          <a:p>
            <a:pPr>
              <a:defRPr/>
            </a:pPr>
            <a:r>
              <a:rPr lang="en-US" smtClean="0"/>
              <a:t>Snell Memorial Foundation, Inc.</a:t>
            </a:r>
            <a:endParaRPr lang="en-US"/>
          </a:p>
        </p:txBody>
      </p:sp>
      <p:sp>
        <p:nvSpPr>
          <p:cNvPr id="5" name="Slide Number Placeholder 4"/>
          <p:cNvSpPr>
            <a:spLocks noGrp="1"/>
          </p:cNvSpPr>
          <p:nvPr>
            <p:ph type="sldNum" sz="quarter" idx="12"/>
          </p:nvPr>
        </p:nvSpPr>
        <p:spPr/>
        <p:txBody>
          <a:bodyPr/>
          <a:lstStyle/>
          <a:p>
            <a:fld id="{1480D0FF-FD9F-44FA-829A-D27E9ED376B6}" type="slidenum">
              <a:rPr lang="en-US" smtClean="0"/>
              <a:pPr/>
              <a:t>‹#›</a:t>
            </a:fld>
            <a:endParaRPr lang="en-US"/>
          </a:p>
        </p:txBody>
      </p:sp>
    </p:spTree>
    <p:extLst>
      <p:ext uri="{BB962C8B-B14F-4D97-AF65-F5344CB8AC3E}">
        <p14:creationId xmlns:p14="http://schemas.microsoft.com/office/powerpoint/2010/main" val="428442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26E7962-CCB5-4B03-8EED-69A74F8DEFCE}" type="datetime1">
              <a:rPr lang="en-US" smtClean="0"/>
              <a:pPr/>
              <a:t>9/24/2019</a:t>
            </a:fld>
            <a:endParaRPr lang="en-US"/>
          </a:p>
        </p:txBody>
      </p:sp>
      <p:sp>
        <p:nvSpPr>
          <p:cNvPr id="3" name="Footer Placeholder 2"/>
          <p:cNvSpPr>
            <a:spLocks noGrp="1"/>
          </p:cNvSpPr>
          <p:nvPr>
            <p:ph type="ftr" sz="quarter" idx="11"/>
          </p:nvPr>
        </p:nvSpPr>
        <p:spPr/>
        <p:txBody>
          <a:bodyPr/>
          <a:lstStyle/>
          <a:p>
            <a:pPr>
              <a:defRPr/>
            </a:pPr>
            <a:r>
              <a:rPr lang="en-US" smtClean="0"/>
              <a:t>Snell Memorial Foundation, Inc.</a:t>
            </a:r>
            <a:endParaRPr lang="en-US"/>
          </a:p>
        </p:txBody>
      </p:sp>
      <p:sp>
        <p:nvSpPr>
          <p:cNvPr id="4" name="Slide Number Placeholder 3"/>
          <p:cNvSpPr>
            <a:spLocks noGrp="1"/>
          </p:cNvSpPr>
          <p:nvPr>
            <p:ph type="sldNum" sz="quarter" idx="12"/>
          </p:nvPr>
        </p:nvSpPr>
        <p:spPr/>
        <p:txBody>
          <a:bodyPr/>
          <a:lstStyle/>
          <a:p>
            <a:fld id="{EF69B9CF-F029-43A9-959E-47BA71250401}" type="slidenum">
              <a:rPr lang="en-US" smtClean="0"/>
              <a:pPr/>
              <a:t>‹#›</a:t>
            </a:fld>
            <a:endParaRPr lang="en-US"/>
          </a:p>
        </p:txBody>
      </p:sp>
    </p:spTree>
    <p:extLst>
      <p:ext uri="{BB962C8B-B14F-4D97-AF65-F5344CB8AC3E}">
        <p14:creationId xmlns:p14="http://schemas.microsoft.com/office/powerpoint/2010/main" val="25858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B261C-6E8E-4A0C-914F-0EA6D330054E}" type="datetime1">
              <a:rPr lang="en-US" smtClean="0"/>
              <a:pPr/>
              <a:t>9/24/2019</a:t>
            </a:fld>
            <a:endParaRPr lang="en-US"/>
          </a:p>
        </p:txBody>
      </p:sp>
      <p:sp>
        <p:nvSpPr>
          <p:cNvPr id="6" name="Footer Placeholder 5"/>
          <p:cNvSpPr>
            <a:spLocks noGrp="1"/>
          </p:cNvSpPr>
          <p:nvPr>
            <p:ph type="ftr" sz="quarter" idx="11"/>
          </p:nvPr>
        </p:nvSpPr>
        <p:spPr/>
        <p:txBody>
          <a:bodyPr/>
          <a:lstStyle/>
          <a:p>
            <a:pPr>
              <a:defRPr/>
            </a:pPr>
            <a:r>
              <a:rPr lang="en-US" smtClean="0"/>
              <a:t>Snell Memorial Foundation, Inc.</a:t>
            </a:r>
            <a:endParaRPr lang="en-US"/>
          </a:p>
        </p:txBody>
      </p:sp>
      <p:sp>
        <p:nvSpPr>
          <p:cNvPr id="7" name="Slide Number Placeholder 6"/>
          <p:cNvSpPr>
            <a:spLocks noGrp="1"/>
          </p:cNvSpPr>
          <p:nvPr>
            <p:ph type="sldNum" sz="quarter" idx="12"/>
          </p:nvPr>
        </p:nvSpPr>
        <p:spPr/>
        <p:txBody>
          <a:bodyPr/>
          <a:lstStyle/>
          <a:p>
            <a:fld id="{5706E2D7-3990-43F9-87BD-96282438404C}" type="slidenum">
              <a:rPr lang="en-US" smtClean="0"/>
              <a:pPr/>
              <a:t>‹#›</a:t>
            </a:fld>
            <a:endParaRPr lang="en-US"/>
          </a:p>
        </p:txBody>
      </p:sp>
    </p:spTree>
    <p:extLst>
      <p:ext uri="{BB962C8B-B14F-4D97-AF65-F5344CB8AC3E}">
        <p14:creationId xmlns:p14="http://schemas.microsoft.com/office/powerpoint/2010/main" val="189578037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FF3D3-022A-47F3-BA41-BADD822DCE5C}" type="datetime1">
              <a:rPr lang="en-US" smtClean="0"/>
              <a:pPr/>
              <a:t>9/24/2019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EA8C93-5CB1-4209-B4D0-FCF668331911}" type="slidenum">
              <a:rPr lang="en-US" smtClean="0"/>
              <a:pPr/>
              <a:t>‹#›</a:t>
            </a:fld>
            <a:endParaRPr lang="en-US"/>
          </a:p>
        </p:txBody>
      </p:sp>
    </p:spTree>
    <p:extLst>
      <p:ext uri="{BB962C8B-B14F-4D97-AF65-F5344CB8AC3E}">
        <p14:creationId xmlns:p14="http://schemas.microsoft.com/office/powerpoint/2010/main" val="1193985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87DAD02-966D-4A50-8BC3-83A39CE40D3D}" type="datetime1">
              <a:rPr lang="en-US" smtClean="0"/>
              <a:pPr/>
              <a:t>9/24/2019</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Snell Memorial Foundation, Inc.</a:t>
            </a:r>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7D46597-42F2-427E-B21A-9B93875A440F}" type="slidenum">
              <a:rPr lang="en-US" smtClean="0"/>
              <a:pPr/>
              <a:t>‹#›</a:t>
            </a:fld>
            <a:endParaRPr lang="en-US"/>
          </a:p>
        </p:txBody>
      </p:sp>
    </p:spTree>
    <p:extLst>
      <p:ext uri="{BB962C8B-B14F-4D97-AF65-F5344CB8AC3E}">
        <p14:creationId xmlns:p14="http://schemas.microsoft.com/office/powerpoint/2010/main" val="2586961522"/>
      </p:ext>
    </p:extLst>
  </p:cSld>
  <p:clrMap bg1="dk1" tx1="lt1" bg2="dk2" tx2="lt2" accent1="accent1" accent2="accent2" accent3="accent3" accent4="accent4" accent5="accent5" accent6="accent6" hlink="hlink" folHlink="folHlink"/>
  <p:sldLayoutIdLst>
    <p:sldLayoutId id="2147485845" r:id="rId1"/>
    <p:sldLayoutId id="2147485846" r:id="rId2"/>
    <p:sldLayoutId id="2147485847" r:id="rId3"/>
    <p:sldLayoutId id="2147485848" r:id="rId4"/>
    <p:sldLayoutId id="2147485849" r:id="rId5"/>
    <p:sldLayoutId id="2147485850" r:id="rId6"/>
    <p:sldLayoutId id="2147485851" r:id="rId7"/>
    <p:sldLayoutId id="2147485852" r:id="rId8"/>
    <p:sldLayoutId id="2147485853" r:id="rId9"/>
    <p:sldLayoutId id="2147485854" r:id="rId10"/>
    <p:sldLayoutId id="2147485855" r:id="rId11"/>
    <p:sldLayoutId id="2147485856" r:id="rId12"/>
    <p:sldLayoutId id="2147485857" r:id="rId13"/>
    <p:sldLayoutId id="2147485858" r:id="rId14"/>
    <p:sldLayoutId id="2147485859" r:id="rId15"/>
    <p:sldLayoutId id="2147485860" r:id="rId16"/>
    <p:sldLayoutId id="2147485861" r:id="rId17"/>
  </p:sldLayoutIdLs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3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609600" y="838200"/>
            <a:ext cx="7848600" cy="1080938"/>
          </a:xfrm>
        </p:spPr>
        <p:txBody>
          <a:bodyPr>
            <a:noAutofit/>
          </a:bodyPr>
          <a:lstStyle/>
          <a:p>
            <a:pPr algn="ctr" eaLnBrk="1" hangingPunct="1">
              <a:defRPr/>
            </a:pPr>
            <a:r>
              <a:rPr lang="en-US" dirty="0" smtClean="0"/>
              <a:t>New Snell M2020 Standard </a:t>
            </a:r>
            <a:br>
              <a:rPr lang="en-US" dirty="0" smtClean="0"/>
            </a:br>
            <a:r>
              <a:rPr lang="en-US" dirty="0" smtClean="0"/>
              <a:t>Premium </a:t>
            </a:r>
            <a:r>
              <a:rPr lang="en-US" dirty="0"/>
              <a:t>H</a:t>
            </a:r>
            <a:r>
              <a:rPr lang="en-US" dirty="0" smtClean="0"/>
              <a:t>ead Protection</a:t>
            </a:r>
          </a:p>
        </p:txBody>
      </p:sp>
      <p:sp>
        <p:nvSpPr>
          <p:cNvPr id="203779" name="Rectangle 3"/>
          <p:cNvSpPr>
            <a:spLocks noGrp="1" noChangeArrowheads="1"/>
          </p:cNvSpPr>
          <p:nvPr>
            <p:ph idx="1"/>
          </p:nvPr>
        </p:nvSpPr>
        <p:spPr>
          <a:xfrm>
            <a:off x="533400" y="2336873"/>
            <a:ext cx="7848600" cy="3599316"/>
          </a:xfrm>
        </p:spPr>
        <p:txBody>
          <a:bodyPr>
            <a:normAutofit/>
          </a:bodyPr>
          <a:lstStyle/>
          <a:p>
            <a:pPr marL="0" indent="0" algn="ctr" eaLnBrk="1" hangingPunct="1">
              <a:lnSpc>
                <a:spcPct val="90000"/>
              </a:lnSpc>
              <a:buFont typeface="Wingdings" pitchFamily="2" charset="2"/>
              <a:buNone/>
            </a:pPr>
            <a:r>
              <a:rPr lang="en-US" sz="2400" dirty="0" smtClean="0"/>
              <a:t>Hong Zhang</a:t>
            </a:r>
          </a:p>
          <a:p>
            <a:pPr marL="0" indent="0" algn="ctr" eaLnBrk="1" hangingPunct="1">
              <a:lnSpc>
                <a:spcPct val="90000"/>
              </a:lnSpc>
              <a:buFont typeface="Wingdings" pitchFamily="2" charset="2"/>
              <a:buNone/>
            </a:pPr>
            <a:endParaRPr lang="en-US" sz="2400" dirty="0" smtClean="0"/>
          </a:p>
          <a:p>
            <a:pPr marL="0" indent="0" algn="ctr" eaLnBrk="1" hangingPunct="1">
              <a:lnSpc>
                <a:spcPct val="90000"/>
              </a:lnSpc>
              <a:buFont typeface="Wingdings" pitchFamily="2" charset="2"/>
              <a:buNone/>
            </a:pPr>
            <a:r>
              <a:rPr lang="en-US" sz="1800" dirty="0" smtClean="0"/>
              <a:t>SMSA</a:t>
            </a:r>
          </a:p>
          <a:p>
            <a:pPr marL="0" indent="0" algn="ctr" eaLnBrk="1" hangingPunct="1">
              <a:lnSpc>
                <a:spcPct val="90000"/>
              </a:lnSpc>
              <a:buFont typeface="Wingdings" pitchFamily="2" charset="2"/>
              <a:buNone/>
            </a:pPr>
            <a:r>
              <a:rPr lang="en-US" sz="1800" dirty="0" smtClean="0"/>
              <a:t>Sept. 13, 2019</a:t>
            </a:r>
          </a:p>
          <a:p>
            <a:pPr marL="0" indent="0" algn="ctr" eaLnBrk="1" hangingPunct="1">
              <a:lnSpc>
                <a:spcPct val="90000"/>
              </a:lnSpc>
              <a:buFont typeface="Wingdings" pitchFamily="2" charset="2"/>
              <a:buNone/>
            </a:pPr>
            <a:r>
              <a:rPr lang="en-US" sz="1800" dirty="0" smtClean="0"/>
              <a:t>Grand Rapid, Michigan</a:t>
            </a:r>
          </a:p>
        </p:txBody>
      </p:sp>
      <p:sp>
        <p:nvSpPr>
          <p:cNvPr id="5" name="Rectangle 220"/>
          <p:cNvSpPr>
            <a:spLocks noGrp="1" noChangeArrowheads="1"/>
          </p:cNvSpPr>
          <p:nvPr>
            <p:ph type="ftr" sz="quarter" idx="11"/>
          </p:nvPr>
        </p:nvSpPr>
        <p:spPr>
          <a:xfrm>
            <a:off x="2819400" y="6353924"/>
            <a:ext cx="3352800" cy="275476"/>
          </a:xfrm>
        </p:spPr>
        <p:txBody>
          <a:bodyPr/>
          <a:lstStyle/>
          <a:p>
            <a:pPr algn="ctr">
              <a:defRP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4669561"/>
            <a:ext cx="3069336" cy="12666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7391400" y="6248400"/>
            <a:ext cx="1391503" cy="533401"/>
          </a:xfrm>
        </p:spPr>
        <p:txBody>
          <a:bodyPr/>
          <a:lstStyle/>
          <a:p>
            <a:pPr>
              <a:defRPr/>
            </a:pPr>
            <a:r>
              <a:rPr lang="en-US" sz="1400" dirty="0" smtClean="0"/>
              <a:t> www.smf.org</a:t>
            </a:r>
            <a:endParaRPr lang="en-US" sz="1400" dirty="0"/>
          </a:p>
        </p:txBody>
      </p:sp>
      <p:pic>
        <p:nvPicPr>
          <p:cNvPr id="48131" name="Picture 3"/>
          <p:cNvPicPr>
            <a:picLocks noChangeAspect="1"/>
          </p:cNvPicPr>
          <p:nvPr/>
        </p:nvPicPr>
        <p:blipFill>
          <a:blip r:embed="rId2" cstate="print"/>
          <a:srcRect/>
          <a:stretch>
            <a:fillRect/>
          </a:stretch>
        </p:blipFill>
        <p:spPr bwMode="auto">
          <a:xfrm>
            <a:off x="1066800" y="304800"/>
            <a:ext cx="6456363" cy="5715219"/>
          </a:xfrm>
          <a:prstGeom prst="rect">
            <a:avLst/>
          </a:prstGeom>
          <a:noFill/>
          <a:ln w="9525">
            <a:noFill/>
            <a:miter lim="800000"/>
            <a:headEnd/>
            <a:tailEnd/>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50" y="6172820"/>
            <a:ext cx="1291053" cy="532780"/>
          </a:xfrm>
          <a:prstGeom prst="rect">
            <a:avLst/>
          </a:prstGeom>
        </p:spPr>
      </p:pic>
    </p:spTree>
    <p:extLst>
      <p:ext uri="{BB962C8B-B14F-4D97-AF65-F5344CB8AC3E}">
        <p14:creationId xmlns:p14="http://schemas.microsoft.com/office/powerpoint/2010/main" val="1967784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Snell Means Premium Protection.</a:t>
            </a:r>
            <a:br>
              <a:rPr lang="en-US" dirty="0" smtClean="0"/>
            </a:br>
            <a:r>
              <a:rPr lang="en-US" sz="3100" dirty="0" smtClean="0"/>
              <a:t>DOT and ECE are Minimum Requirement</a:t>
            </a:r>
            <a:r>
              <a:rPr lang="en-US" sz="2700" dirty="0" smtClean="0"/>
              <a:t>.</a:t>
            </a:r>
            <a:endParaRPr lang="en-US" sz="27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133600"/>
            <a:ext cx="6888163" cy="3657600"/>
          </a:xfrm>
        </p:spPr>
      </p:pic>
      <p:sp>
        <p:nvSpPr>
          <p:cNvPr id="4" name="Footer Placeholder 3"/>
          <p:cNvSpPr>
            <a:spLocks noGrp="1"/>
          </p:cNvSpPr>
          <p:nvPr>
            <p:ph type="ftr" sz="quarter" idx="11"/>
          </p:nvPr>
        </p:nvSpPr>
        <p:spPr>
          <a:xfrm>
            <a:off x="7543800" y="5943600"/>
            <a:ext cx="1523999" cy="586315"/>
          </a:xfrm>
        </p:spPr>
        <p:txBody>
          <a:bodyPr/>
          <a:lstStyle/>
          <a:p>
            <a:pPr>
              <a:defRPr/>
            </a:pPr>
            <a:r>
              <a:rPr lang="en-US" sz="1400" dirty="0" smtClean="0"/>
              <a:t>www.smf.org</a:t>
            </a:r>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50" y="6172820"/>
            <a:ext cx="1291053" cy="532780"/>
          </a:xfrm>
          <a:prstGeom prst="rect">
            <a:avLst/>
          </a:prstGeom>
        </p:spPr>
      </p:pic>
    </p:spTree>
    <p:extLst>
      <p:ext uri="{BB962C8B-B14F-4D97-AF65-F5344CB8AC3E}">
        <p14:creationId xmlns:p14="http://schemas.microsoft.com/office/powerpoint/2010/main" val="318533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pPr eaLnBrk="1" hangingPunct="1">
              <a:defRPr/>
            </a:pPr>
            <a:r>
              <a:rPr lang="en-US" smtClean="0"/>
              <a:t>Effectiveness of Standards</a:t>
            </a:r>
          </a:p>
        </p:txBody>
      </p:sp>
      <p:sp>
        <p:nvSpPr>
          <p:cNvPr id="302083" name="Rectangle 3"/>
          <p:cNvSpPr>
            <a:spLocks noGrp="1" noChangeArrowheads="1"/>
          </p:cNvSpPr>
          <p:nvPr>
            <p:ph idx="1"/>
          </p:nvPr>
        </p:nvSpPr>
        <p:spPr>
          <a:xfrm>
            <a:off x="1143000" y="2133601"/>
            <a:ext cx="6506389" cy="3802588"/>
          </a:xfrm>
        </p:spPr>
        <p:txBody>
          <a:bodyPr>
            <a:noAutofit/>
          </a:bodyPr>
          <a:lstStyle/>
          <a:p>
            <a:pPr eaLnBrk="1" hangingPunct="1">
              <a:lnSpc>
                <a:spcPct val="80000"/>
              </a:lnSpc>
            </a:pPr>
            <a:r>
              <a:rPr lang="en-US" sz="3600" dirty="0" smtClean="0"/>
              <a:t>Standards = Documents</a:t>
            </a:r>
          </a:p>
          <a:p>
            <a:pPr eaLnBrk="1" hangingPunct="1">
              <a:lnSpc>
                <a:spcPct val="80000"/>
              </a:lnSpc>
            </a:pPr>
            <a:endParaRPr lang="en-US" dirty="0" smtClean="0"/>
          </a:p>
          <a:p>
            <a:pPr eaLnBrk="1" hangingPunct="1">
              <a:lnSpc>
                <a:spcPct val="80000"/>
              </a:lnSpc>
            </a:pPr>
            <a:r>
              <a:rPr lang="en-US" sz="2800" dirty="0" smtClean="0"/>
              <a:t>Effectiveness of standards depend on</a:t>
            </a:r>
          </a:p>
          <a:p>
            <a:pPr eaLnBrk="1" hangingPunct="1">
              <a:lnSpc>
                <a:spcPct val="80000"/>
              </a:lnSpc>
              <a:buFont typeface="Wingdings" pitchFamily="2" charset="2"/>
              <a:buNone/>
            </a:pPr>
            <a:r>
              <a:rPr lang="en-US" dirty="0" smtClean="0"/>
              <a:t>		* Strict and independent certification</a:t>
            </a:r>
          </a:p>
          <a:p>
            <a:pPr eaLnBrk="1" hangingPunct="1">
              <a:lnSpc>
                <a:spcPct val="80000"/>
              </a:lnSpc>
              <a:buFont typeface="Wingdings" pitchFamily="2" charset="2"/>
              <a:buNone/>
            </a:pPr>
            <a:r>
              <a:rPr lang="en-US" dirty="0" smtClean="0"/>
              <a:t>		* Enforceable compliance		</a:t>
            </a:r>
          </a:p>
          <a:p>
            <a:pPr eaLnBrk="1" hangingPunct="1">
              <a:lnSpc>
                <a:spcPct val="80000"/>
              </a:lnSpc>
              <a:buFont typeface="Wingdings" pitchFamily="2" charset="2"/>
              <a:buNone/>
            </a:pPr>
            <a:r>
              <a:rPr lang="en-US" dirty="0" smtClean="0"/>
              <a:t>		* Experience and competence </a:t>
            </a:r>
          </a:p>
          <a:p>
            <a:pPr eaLnBrk="1" hangingPunct="1">
              <a:lnSpc>
                <a:spcPct val="80000"/>
              </a:lnSpc>
              <a:buFont typeface="Wingdings" pitchFamily="2" charset="2"/>
              <a:buNone/>
            </a:pPr>
            <a:r>
              <a:rPr lang="en-US" dirty="0"/>
              <a:t> </a:t>
            </a:r>
            <a:endParaRPr lang="en-US" dirty="0" smtClean="0"/>
          </a:p>
          <a:p>
            <a:pPr>
              <a:lnSpc>
                <a:spcPct val="80000"/>
              </a:lnSpc>
            </a:pPr>
            <a:r>
              <a:rPr lang="en-US" sz="4000" dirty="0" smtClean="0"/>
              <a:t>Testing and  More Testing</a:t>
            </a:r>
            <a:endParaRPr lang="en-US" sz="4000" dirty="0"/>
          </a:p>
          <a:p>
            <a:pPr>
              <a:lnSpc>
                <a:spcPct val="80000"/>
              </a:lnSpc>
            </a:pPr>
            <a:endParaRPr lang="en-US" dirty="0"/>
          </a:p>
          <a:p>
            <a:pPr eaLnBrk="1" hangingPunct="1">
              <a:lnSpc>
                <a:spcPct val="80000"/>
              </a:lnSpc>
              <a:buFont typeface="Wingdings" pitchFamily="2" charset="2"/>
              <a:buNone/>
            </a:pPr>
            <a:endParaRPr lang="en-US" dirty="0"/>
          </a:p>
          <a:p>
            <a:pPr eaLnBrk="1" hangingPunct="1">
              <a:lnSpc>
                <a:spcPct val="80000"/>
              </a:lnSpc>
              <a:buFont typeface="Wingdings" pitchFamily="2" charset="2"/>
              <a:buNone/>
            </a:pPr>
            <a:endParaRPr lang="en-US" dirty="0" smtClean="0"/>
          </a:p>
          <a:p>
            <a:pPr eaLnBrk="1" hangingPunct="1">
              <a:lnSpc>
                <a:spcPct val="80000"/>
              </a:lnSpc>
              <a:buFont typeface="Wingdings" pitchFamily="2" charset="2"/>
              <a:buNone/>
            </a:pPr>
            <a:r>
              <a:rPr lang="en-US" dirty="0" smtClean="0"/>
              <a:t>			</a:t>
            </a:r>
          </a:p>
          <a:p>
            <a:pPr eaLnBrk="1" hangingPunct="1">
              <a:lnSpc>
                <a:spcPct val="80000"/>
              </a:lnSpc>
              <a:buFont typeface="Wingdings" pitchFamily="2" charset="2"/>
              <a:buNone/>
            </a:pPr>
            <a:r>
              <a:rPr lang="en-US" dirty="0" smtClean="0"/>
              <a:t>		</a:t>
            </a:r>
          </a:p>
        </p:txBody>
      </p:sp>
      <p:sp>
        <p:nvSpPr>
          <p:cNvPr id="4" name="Rectangle 220"/>
          <p:cNvSpPr>
            <a:spLocks noGrp="1" noChangeArrowheads="1"/>
          </p:cNvSpPr>
          <p:nvPr>
            <p:ph type="ftr" sz="quarter" idx="11"/>
          </p:nvPr>
        </p:nvSpPr>
        <p:spPr>
          <a:xfrm>
            <a:off x="7467600" y="6349921"/>
            <a:ext cx="1371600" cy="381000"/>
          </a:xfrm>
        </p:spPr>
        <p:txBody>
          <a:bodyPr/>
          <a:lstStyle/>
          <a:p>
            <a:pPr>
              <a:defRPr/>
            </a:pPr>
            <a:r>
              <a:rPr lang="en-US" sz="1400" dirty="0" smtClean="0"/>
              <a:t> www.smf.org</a:t>
            </a:r>
            <a:endParaRPr lang="en-US" sz="1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350" y="6172820"/>
            <a:ext cx="1291053" cy="532780"/>
          </a:xfrm>
          <a:prstGeom prst="rect">
            <a:avLst/>
          </a:prstGeom>
        </p:spPr>
      </p:pic>
    </p:spTree>
    <p:extLst>
      <p:ext uri="{BB962C8B-B14F-4D97-AF65-F5344CB8AC3E}">
        <p14:creationId xmlns:p14="http://schemas.microsoft.com/office/powerpoint/2010/main" val="2497782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Grp="1" noChangeArrowheads="1"/>
          </p:cNvSpPr>
          <p:nvPr>
            <p:ph type="title"/>
          </p:nvPr>
        </p:nvSpPr>
        <p:spPr/>
        <p:txBody>
          <a:bodyPr/>
          <a:lstStyle/>
          <a:p>
            <a:pPr algn="ctr" eaLnBrk="1" hangingPunct="1">
              <a:defRPr/>
            </a:pPr>
            <a:r>
              <a:rPr lang="en-US" dirty="0" smtClean="0"/>
              <a:t>Not how Snell tests helmet</a:t>
            </a:r>
          </a:p>
        </p:txBody>
      </p:sp>
      <p:pic>
        <p:nvPicPr>
          <p:cNvPr id="59396" name="Picture 4" descr="helmtest"/>
          <p:cNvPicPr>
            <a:picLocks noGrp="1" noChangeAspect="1" noChangeArrowheads="1"/>
          </p:cNvPicPr>
          <p:nvPr>
            <p:ph idx="1"/>
          </p:nvPr>
        </p:nvPicPr>
        <p:blipFill>
          <a:blip r:embed="rId2" cstate="print"/>
          <a:stretch>
            <a:fillRect/>
          </a:stretch>
        </p:blipFill>
        <p:spPr>
          <a:xfrm>
            <a:off x="2095440" y="2037846"/>
            <a:ext cx="4244456" cy="4210554"/>
          </a:xfrm>
          <a:noFill/>
        </p:spPr>
      </p:pic>
      <p:sp>
        <p:nvSpPr>
          <p:cNvPr id="4" name="Rectangle 220"/>
          <p:cNvSpPr>
            <a:spLocks noGrp="1" noChangeArrowheads="1"/>
          </p:cNvSpPr>
          <p:nvPr>
            <p:ph type="ftr" sz="quarter" idx="11"/>
          </p:nvPr>
        </p:nvSpPr>
        <p:spPr>
          <a:xfrm>
            <a:off x="7220711" y="6248400"/>
            <a:ext cx="1905001" cy="457200"/>
          </a:xfrm>
        </p:spPr>
        <p:txBody>
          <a:bodyPr/>
          <a:lstStyle/>
          <a:p>
            <a:pPr>
              <a:defRPr/>
            </a:pPr>
            <a:r>
              <a:rPr lang="en-US" sz="1800" dirty="0" smtClean="0"/>
              <a:t> www.smf.org</a:t>
            </a:r>
            <a:endParaRPr lang="en-US" sz="1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233916"/>
            <a:ext cx="1143000" cy="471683"/>
          </a:xfrm>
          <a:prstGeom prst="rect">
            <a:avLst/>
          </a:prstGeom>
        </p:spPr>
      </p:pic>
    </p:spTree>
    <p:extLst>
      <p:ext uri="{BB962C8B-B14F-4D97-AF65-F5344CB8AC3E}">
        <p14:creationId xmlns:p14="http://schemas.microsoft.com/office/powerpoint/2010/main" val="1706514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Oldest Snell Testing Photo</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2651" y="1834166"/>
            <a:ext cx="3536291" cy="4101497"/>
          </a:xfrm>
        </p:spPr>
      </p:pic>
      <p:sp>
        <p:nvSpPr>
          <p:cNvPr id="4" name="Footer Placeholder 3"/>
          <p:cNvSpPr>
            <a:spLocks noGrp="1"/>
          </p:cNvSpPr>
          <p:nvPr>
            <p:ph type="ftr" sz="quarter" idx="11"/>
          </p:nvPr>
        </p:nvSpPr>
        <p:spPr>
          <a:xfrm>
            <a:off x="7456892" y="6096000"/>
            <a:ext cx="1295399" cy="586315"/>
          </a:xfrm>
        </p:spPr>
        <p:txBody>
          <a:bodyPr/>
          <a:lstStyle/>
          <a:p>
            <a:pPr>
              <a:defRPr/>
            </a:pPr>
            <a:r>
              <a:rPr lang="en-US" sz="1400" dirty="0" smtClean="0"/>
              <a:t>www.smf.org</a:t>
            </a:r>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071" y="6019800"/>
            <a:ext cx="1125862" cy="464611"/>
          </a:xfrm>
          <a:prstGeom prst="rect">
            <a:avLst/>
          </a:prstGeom>
        </p:spPr>
      </p:pic>
    </p:spTree>
    <p:extLst>
      <p:ext uri="{BB962C8B-B14F-4D97-AF65-F5344CB8AC3E}">
        <p14:creationId xmlns:p14="http://schemas.microsoft.com/office/powerpoint/2010/main" val="809505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684863"/>
          </a:xfrm>
        </p:spPr>
        <p:txBody>
          <a:bodyPr>
            <a:normAutofit/>
          </a:bodyPr>
          <a:lstStyle/>
          <a:p>
            <a:r>
              <a:rPr lang="en-US" dirty="0" smtClean="0"/>
              <a:t> Snell Lab in Early 1960s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438400"/>
            <a:ext cx="3962400" cy="3598863"/>
          </a:xfrm>
        </p:spPr>
      </p:pic>
      <p:sp>
        <p:nvSpPr>
          <p:cNvPr id="4" name="Footer Placeholder 3"/>
          <p:cNvSpPr>
            <a:spLocks noGrp="1"/>
          </p:cNvSpPr>
          <p:nvPr>
            <p:ph type="ftr" sz="quarter" idx="11"/>
          </p:nvPr>
        </p:nvSpPr>
        <p:spPr>
          <a:xfrm>
            <a:off x="7239000" y="6477000"/>
            <a:ext cx="1828800" cy="304799"/>
          </a:xfrm>
        </p:spPr>
        <p:txBody>
          <a:bodyPr/>
          <a:lstStyle/>
          <a:p>
            <a:pPr>
              <a:defRPr/>
            </a:pPr>
            <a:r>
              <a:rPr lang="en-US" sz="1800" dirty="0" smtClean="0"/>
              <a:t>www.smf.org</a:t>
            </a:r>
            <a:endParaRPr lang="en-US" sz="1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989667"/>
            <a:ext cx="3581400" cy="448733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1" y="6293264"/>
            <a:ext cx="1097280" cy="452816"/>
          </a:xfrm>
          <a:prstGeom prst="rect">
            <a:avLst/>
          </a:prstGeom>
        </p:spPr>
      </p:pic>
    </p:spTree>
    <p:extLst>
      <p:ext uri="{BB962C8B-B14F-4D97-AF65-F5344CB8AC3E}">
        <p14:creationId xmlns:p14="http://schemas.microsoft.com/office/powerpoint/2010/main" val="2027569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Snell Test Lab Today</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2029603"/>
            <a:ext cx="6819119" cy="4099383"/>
          </a:xfrm>
        </p:spPr>
      </p:pic>
      <p:sp>
        <p:nvSpPr>
          <p:cNvPr id="4" name="Footer Placeholder 3"/>
          <p:cNvSpPr>
            <a:spLocks noGrp="1"/>
          </p:cNvSpPr>
          <p:nvPr>
            <p:ph type="ftr" sz="quarter" idx="11"/>
          </p:nvPr>
        </p:nvSpPr>
        <p:spPr>
          <a:xfrm>
            <a:off x="7315200" y="6394704"/>
            <a:ext cx="1676400" cy="365760"/>
          </a:xfrm>
        </p:spPr>
        <p:txBody>
          <a:bodyPr/>
          <a:lstStyle/>
          <a:p>
            <a:pPr>
              <a:defRPr/>
            </a:pPr>
            <a:r>
              <a:rPr lang="en-US" sz="1800" dirty="0" smtClean="0"/>
              <a:t>www.smf.org</a:t>
            </a:r>
            <a:endParaRPr lang="en-US" sz="1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220603"/>
            <a:ext cx="1028700" cy="424515"/>
          </a:xfrm>
          <a:prstGeom prst="rect">
            <a:avLst/>
          </a:prstGeom>
        </p:spPr>
      </p:pic>
    </p:spTree>
    <p:extLst>
      <p:ext uri="{BB962C8B-B14F-4D97-AF65-F5344CB8AC3E}">
        <p14:creationId xmlns:p14="http://schemas.microsoft.com/office/powerpoint/2010/main" val="2502733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761063"/>
          </a:xfrm>
        </p:spPr>
        <p:txBody>
          <a:bodyPr>
            <a:normAutofit fontScale="90000"/>
          </a:bodyPr>
          <a:lstStyle/>
          <a:p>
            <a:pPr algn="ctr"/>
            <a:r>
              <a:rPr lang="en-US" dirty="0" smtClean="0"/>
              <a:t>Scientifically Valid </a:t>
            </a:r>
            <a:br>
              <a:rPr lang="en-US" dirty="0" smtClean="0"/>
            </a:br>
            <a:r>
              <a:rPr lang="en-US" dirty="0" smtClean="0"/>
              <a:t>&amp; Repeatable Test</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2188724"/>
            <a:ext cx="4415721" cy="3602476"/>
          </a:xfrm>
        </p:spPr>
      </p:pic>
      <p:sp>
        <p:nvSpPr>
          <p:cNvPr id="4" name="Footer Placeholder 3"/>
          <p:cNvSpPr>
            <a:spLocks noGrp="1"/>
          </p:cNvSpPr>
          <p:nvPr>
            <p:ph type="ftr" sz="quarter" idx="11"/>
          </p:nvPr>
        </p:nvSpPr>
        <p:spPr>
          <a:xfrm>
            <a:off x="7543800" y="6470904"/>
            <a:ext cx="1371599" cy="304800"/>
          </a:xfrm>
        </p:spPr>
        <p:txBody>
          <a:bodyPr/>
          <a:lstStyle/>
          <a:p>
            <a:pPr>
              <a:defRPr/>
            </a:pPr>
            <a:r>
              <a:rPr lang="en-US" sz="1400" dirty="0" smtClean="0"/>
              <a:t>www.smf.org</a:t>
            </a:r>
            <a:endParaRPr lang="en-US" sz="1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057400"/>
            <a:ext cx="3429000" cy="4419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081" y="6169819"/>
            <a:ext cx="1119443" cy="461962"/>
          </a:xfrm>
          <a:prstGeom prst="rect">
            <a:avLst/>
          </a:prstGeom>
        </p:spPr>
      </p:pic>
    </p:spTree>
    <p:extLst>
      <p:ext uri="{BB962C8B-B14F-4D97-AF65-F5344CB8AC3E}">
        <p14:creationId xmlns:p14="http://schemas.microsoft.com/office/powerpoint/2010/main" val="2273953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044" y="914400"/>
            <a:ext cx="5918200" cy="456263"/>
          </a:xfrm>
        </p:spPr>
        <p:txBody>
          <a:bodyPr>
            <a:normAutofit fontScale="90000"/>
          </a:bodyPr>
          <a:lstStyle/>
          <a:p>
            <a:pPr algn="ctr"/>
            <a:r>
              <a:rPr lang="en-US" dirty="0" smtClean="0"/>
              <a:t>Snell Impact Test</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5600" y="2057400"/>
            <a:ext cx="3200399" cy="4453787"/>
          </a:xfrm>
        </p:spPr>
      </p:pic>
      <p:sp>
        <p:nvSpPr>
          <p:cNvPr id="4" name="Footer Placeholder 3"/>
          <p:cNvSpPr>
            <a:spLocks noGrp="1"/>
          </p:cNvSpPr>
          <p:nvPr>
            <p:ph type="ftr" sz="quarter" idx="11"/>
          </p:nvPr>
        </p:nvSpPr>
        <p:spPr>
          <a:xfrm>
            <a:off x="7086600" y="6400800"/>
            <a:ext cx="1905000" cy="375108"/>
          </a:xfrm>
        </p:spPr>
        <p:txBody>
          <a:bodyPr/>
          <a:lstStyle/>
          <a:p>
            <a:pPr>
              <a:defRPr/>
            </a:pPr>
            <a:r>
              <a:rPr lang="en-US" sz="1800" dirty="0" smtClean="0"/>
              <a:t>www.smf.org</a:t>
            </a:r>
            <a:endParaRPr lang="en-US" sz="1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081" y="6169819"/>
            <a:ext cx="1119443" cy="461962"/>
          </a:xfrm>
          <a:prstGeom prst="rect">
            <a:avLst/>
          </a:prstGeom>
        </p:spPr>
      </p:pic>
    </p:spTree>
    <p:extLst>
      <p:ext uri="{BB962C8B-B14F-4D97-AF65-F5344CB8AC3E}">
        <p14:creationId xmlns:p14="http://schemas.microsoft.com/office/powerpoint/2010/main" val="107394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380063"/>
          </a:xfrm>
        </p:spPr>
        <p:txBody>
          <a:bodyPr>
            <a:normAutofit fontScale="90000"/>
          </a:bodyPr>
          <a:lstStyle/>
          <a:p>
            <a:r>
              <a:rPr lang="en-US" dirty="0"/>
              <a:t>Wireless Head Form for </a:t>
            </a:r>
            <a:br>
              <a:rPr lang="en-US" dirty="0"/>
            </a:br>
            <a:r>
              <a:rPr lang="en-US" dirty="0"/>
              <a:t>Rotational Impact Test</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64343" y="2660477"/>
            <a:ext cx="4495800" cy="2528887"/>
          </a:xfrm>
        </p:spPr>
      </p:pic>
      <p:sp>
        <p:nvSpPr>
          <p:cNvPr id="4" name="Footer Placeholder 3"/>
          <p:cNvSpPr>
            <a:spLocks noGrp="1"/>
          </p:cNvSpPr>
          <p:nvPr>
            <p:ph type="ftr" sz="quarter" idx="11"/>
          </p:nvPr>
        </p:nvSpPr>
        <p:spPr>
          <a:xfrm>
            <a:off x="7327900" y="6362702"/>
            <a:ext cx="1295399" cy="312419"/>
          </a:xfrm>
        </p:spPr>
        <p:txBody>
          <a:bodyPr/>
          <a:lstStyle/>
          <a:p>
            <a:pPr>
              <a:defRPr/>
            </a:pPr>
            <a:r>
              <a:rPr lang="en-US" sz="1400" dirty="0" smtClean="0"/>
              <a:t> www.smf.org</a:t>
            </a:r>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597538" y="2655715"/>
            <a:ext cx="4495801" cy="253841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350" y="6172820"/>
            <a:ext cx="1291053" cy="532780"/>
          </a:xfrm>
          <a:prstGeom prst="rect">
            <a:avLst/>
          </a:prstGeom>
        </p:spPr>
      </p:pic>
    </p:spTree>
    <p:extLst>
      <p:ext uri="{BB962C8B-B14F-4D97-AF65-F5344CB8AC3E}">
        <p14:creationId xmlns:p14="http://schemas.microsoft.com/office/powerpoint/2010/main" val="2358262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684863"/>
          </a:xfrm>
        </p:spPr>
        <p:txBody>
          <a:bodyPr>
            <a:normAutofit/>
          </a:bodyPr>
          <a:lstStyle/>
          <a:p>
            <a:pPr algn="ctr"/>
            <a:r>
              <a:rPr lang="en-US" dirty="0" smtClean="0"/>
              <a:t>Helmet in 1950s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9400" y="2057400"/>
            <a:ext cx="3259674" cy="4376219"/>
          </a:xfrm>
        </p:spPr>
      </p:pic>
      <p:sp>
        <p:nvSpPr>
          <p:cNvPr id="4" name="Footer Placeholder 3"/>
          <p:cNvSpPr>
            <a:spLocks noGrp="1"/>
          </p:cNvSpPr>
          <p:nvPr>
            <p:ph type="ftr" sz="quarter" idx="11"/>
          </p:nvPr>
        </p:nvSpPr>
        <p:spPr>
          <a:xfrm>
            <a:off x="7239000" y="6248400"/>
            <a:ext cx="1595967" cy="388411"/>
          </a:xfrm>
        </p:spPr>
        <p:txBody>
          <a:bodyPr/>
          <a:lstStyle/>
          <a:p>
            <a:pPr>
              <a:defRPr/>
            </a:pPr>
            <a:r>
              <a:rPr lang="en-US" sz="1200" dirty="0" smtClean="0"/>
              <a:t> </a:t>
            </a:r>
            <a:r>
              <a:rPr lang="en-US" sz="1800" dirty="0" smtClean="0"/>
              <a:t>www.smf.org</a:t>
            </a:r>
            <a:endParaRPr lang="en-US" sz="1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210299"/>
            <a:ext cx="1125862" cy="464611"/>
          </a:xfrm>
          <a:prstGeom prst="rect">
            <a:avLst/>
          </a:prstGeom>
        </p:spPr>
      </p:pic>
    </p:spTree>
    <p:extLst>
      <p:ext uri="{BB962C8B-B14F-4D97-AF65-F5344CB8AC3E}">
        <p14:creationId xmlns:p14="http://schemas.microsoft.com/office/powerpoint/2010/main" val="2750006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608663"/>
          </a:xfrm>
        </p:spPr>
        <p:txBody>
          <a:bodyPr>
            <a:normAutofit/>
          </a:bodyPr>
          <a:lstStyle/>
          <a:p>
            <a:pPr algn="ctr"/>
            <a:r>
              <a:rPr lang="en-US" dirty="0" smtClean="0"/>
              <a:t>Snell Retention Test</a:t>
            </a:r>
            <a:endParaRPr lang="en-US"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764140" y="2613707"/>
            <a:ext cx="4627442" cy="2878094"/>
          </a:xfrm>
        </p:spPr>
      </p:pic>
      <p:sp>
        <p:nvSpPr>
          <p:cNvPr id="4" name="Footer Placeholder 3"/>
          <p:cNvSpPr>
            <a:spLocks noGrp="1"/>
          </p:cNvSpPr>
          <p:nvPr>
            <p:ph type="ftr" sz="quarter" idx="11"/>
          </p:nvPr>
        </p:nvSpPr>
        <p:spPr>
          <a:xfrm>
            <a:off x="7312152" y="6477000"/>
            <a:ext cx="1905000" cy="304800"/>
          </a:xfrm>
        </p:spPr>
        <p:txBody>
          <a:bodyPr/>
          <a:lstStyle/>
          <a:p>
            <a:pPr>
              <a:defRPr/>
            </a:pPr>
            <a:r>
              <a:rPr lang="en-US" sz="1800" dirty="0" smtClean="0"/>
              <a:t>www.smf.org</a:t>
            </a:r>
            <a:endParaRPr lang="en-US" sz="1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738082" y="2777165"/>
            <a:ext cx="4639635" cy="2514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6284119"/>
            <a:ext cx="1205998" cy="497681"/>
          </a:xfrm>
          <a:prstGeom prst="rect">
            <a:avLst/>
          </a:prstGeom>
        </p:spPr>
      </p:pic>
    </p:spTree>
    <p:extLst>
      <p:ext uri="{BB962C8B-B14F-4D97-AF65-F5344CB8AC3E}">
        <p14:creationId xmlns:p14="http://schemas.microsoft.com/office/powerpoint/2010/main" val="1683120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a:spLocks noGrp="1" noChangeArrowheads="1"/>
          </p:cNvSpPr>
          <p:nvPr>
            <p:ph type="title"/>
          </p:nvPr>
        </p:nvSpPr>
        <p:spPr/>
        <p:txBody>
          <a:bodyPr/>
          <a:lstStyle/>
          <a:p>
            <a:pPr algn="ctr" eaLnBrk="1" hangingPunct="1">
              <a:defRPr/>
            </a:pPr>
            <a:r>
              <a:rPr lang="en-US" dirty="0" smtClean="0"/>
              <a:t>Snell Penetration Test</a:t>
            </a:r>
          </a:p>
        </p:txBody>
      </p:sp>
      <p:pic>
        <p:nvPicPr>
          <p:cNvPr id="61444" name="Picture 10" descr="Penetrometer1"/>
          <p:cNvPicPr>
            <a:picLocks noGrp="1" noChangeAspect="1" noChangeArrowheads="1"/>
          </p:cNvPicPr>
          <p:nvPr>
            <p:ph idx="1"/>
          </p:nvPr>
        </p:nvPicPr>
        <p:blipFill>
          <a:blip r:embed="rId2" cstate="print"/>
          <a:stretch>
            <a:fillRect/>
          </a:stretch>
        </p:blipFill>
        <p:spPr>
          <a:xfrm>
            <a:off x="2133600" y="2034540"/>
            <a:ext cx="4038600" cy="4405745"/>
          </a:xfrm>
        </p:spPr>
      </p:pic>
      <p:sp>
        <p:nvSpPr>
          <p:cNvPr id="4" name="Rectangle 220"/>
          <p:cNvSpPr>
            <a:spLocks noGrp="1" noChangeArrowheads="1"/>
          </p:cNvSpPr>
          <p:nvPr>
            <p:ph type="ftr" sz="quarter" idx="11"/>
          </p:nvPr>
        </p:nvSpPr>
        <p:spPr>
          <a:xfrm>
            <a:off x="7110984" y="6400800"/>
            <a:ext cx="1996440" cy="381000"/>
          </a:xfrm>
        </p:spPr>
        <p:txBody>
          <a:bodyPr/>
          <a:lstStyle/>
          <a:p>
            <a:pPr>
              <a:defRPr/>
            </a:pPr>
            <a:r>
              <a:rPr lang="en-US" sz="1800" dirty="0" smtClean="0"/>
              <a:t>www.smf.org</a:t>
            </a:r>
            <a:endParaRPr lang="en-US" sz="1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50" y="6172820"/>
            <a:ext cx="1291053" cy="532780"/>
          </a:xfrm>
          <a:prstGeom prst="rect">
            <a:avLst/>
          </a:prstGeom>
        </p:spPr>
      </p:pic>
    </p:spTree>
    <p:extLst>
      <p:ext uri="{BB962C8B-B14F-4D97-AF65-F5344CB8AC3E}">
        <p14:creationId xmlns:p14="http://schemas.microsoft.com/office/powerpoint/2010/main" val="2096445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85801"/>
            <a:ext cx="6366934" cy="1109662"/>
          </a:xfrm>
        </p:spPr>
        <p:txBody>
          <a:bodyPr>
            <a:normAutofit/>
          </a:bodyPr>
          <a:lstStyle/>
          <a:p>
            <a:pPr algn="ctr"/>
            <a:r>
              <a:rPr lang="en-US" dirty="0" smtClean="0"/>
              <a:t>Roll-off Test</a:t>
            </a:r>
            <a:endParaRPr lang="en-US" dirty="0"/>
          </a:p>
        </p:txBody>
      </p:sp>
      <p:sp>
        <p:nvSpPr>
          <p:cNvPr id="4" name="Footer Placeholder 3"/>
          <p:cNvSpPr>
            <a:spLocks noGrp="1"/>
          </p:cNvSpPr>
          <p:nvPr>
            <p:ph type="ftr" sz="quarter" idx="11"/>
          </p:nvPr>
        </p:nvSpPr>
        <p:spPr>
          <a:xfrm>
            <a:off x="7010400" y="6466681"/>
            <a:ext cx="2057399" cy="279400"/>
          </a:xfrm>
        </p:spPr>
        <p:txBody>
          <a:bodyPr/>
          <a:lstStyle/>
          <a:p>
            <a:pPr>
              <a:defRPr/>
            </a:pPr>
            <a:r>
              <a:rPr lang="en-US" sz="1800" dirty="0" smtClean="0"/>
              <a:t>www.smf.org</a:t>
            </a:r>
            <a:endParaRPr lang="en-US" sz="1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819" y="6239411"/>
            <a:ext cx="1227781" cy="506670"/>
          </a:xfrm>
          <a:prstGeom prst="rect">
            <a:avLst/>
          </a:prstGeom>
        </p:spPr>
      </p:pic>
      <p:pic>
        <p:nvPicPr>
          <p:cNvPr id="6"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1951830" y="2467769"/>
            <a:ext cx="4572002" cy="3598863"/>
          </a:xfrm>
        </p:spPr>
      </p:pic>
    </p:spTree>
    <p:extLst>
      <p:ext uri="{BB962C8B-B14F-4D97-AF65-F5344CB8AC3E}">
        <p14:creationId xmlns:p14="http://schemas.microsoft.com/office/powerpoint/2010/main" val="1579229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684863"/>
          </a:xfrm>
        </p:spPr>
        <p:txBody>
          <a:bodyPr>
            <a:normAutofit/>
          </a:bodyPr>
          <a:lstStyle/>
          <a:p>
            <a:pPr algn="ctr"/>
            <a:r>
              <a:rPr lang="en-US" dirty="0" smtClean="0"/>
              <a:t>Snell Face Shield Test</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67185" y="2133600"/>
            <a:ext cx="6179663" cy="4114800"/>
          </a:xfrm>
        </p:spPr>
      </p:pic>
      <p:sp>
        <p:nvSpPr>
          <p:cNvPr id="4" name="Footer Placeholder 3"/>
          <p:cNvSpPr>
            <a:spLocks noGrp="1"/>
          </p:cNvSpPr>
          <p:nvPr>
            <p:ph type="ftr" sz="quarter" idx="11"/>
          </p:nvPr>
        </p:nvSpPr>
        <p:spPr>
          <a:xfrm>
            <a:off x="7543800" y="6248400"/>
            <a:ext cx="1219200" cy="425451"/>
          </a:xfrm>
        </p:spPr>
        <p:txBody>
          <a:bodyPr/>
          <a:lstStyle/>
          <a:p>
            <a:pPr>
              <a:defRPr/>
            </a:pPr>
            <a:r>
              <a:rPr lang="en-US" sz="1400" dirty="0" smtClean="0"/>
              <a:t>www.smf.org</a:t>
            </a:r>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819" y="6239411"/>
            <a:ext cx="1227781" cy="506670"/>
          </a:xfrm>
          <a:prstGeom prst="rect">
            <a:avLst/>
          </a:prstGeom>
        </p:spPr>
      </p:pic>
    </p:spTree>
    <p:extLst>
      <p:ext uri="{BB962C8B-B14F-4D97-AF65-F5344CB8AC3E}">
        <p14:creationId xmlns:p14="http://schemas.microsoft.com/office/powerpoint/2010/main" val="1664342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Some fail tests.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6879" y="2168816"/>
            <a:ext cx="5530201" cy="4070595"/>
          </a:xfrm>
        </p:spPr>
      </p:pic>
      <p:sp>
        <p:nvSpPr>
          <p:cNvPr id="4" name="Footer Placeholder 3"/>
          <p:cNvSpPr>
            <a:spLocks noGrp="1"/>
          </p:cNvSpPr>
          <p:nvPr>
            <p:ph type="ftr" sz="quarter" idx="11"/>
          </p:nvPr>
        </p:nvSpPr>
        <p:spPr>
          <a:xfrm>
            <a:off x="7086600" y="6386526"/>
            <a:ext cx="1447800" cy="212439"/>
          </a:xfrm>
        </p:spPr>
        <p:txBody>
          <a:bodyPr/>
          <a:lstStyle/>
          <a:p>
            <a:pPr>
              <a:defRPr/>
            </a:pPr>
            <a:r>
              <a:rPr lang="en-US" sz="1400" dirty="0" smtClean="0"/>
              <a:t>www.smf.org</a:t>
            </a:r>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819" y="6239411"/>
            <a:ext cx="1227781" cy="506670"/>
          </a:xfrm>
          <a:prstGeom prst="rect">
            <a:avLst/>
          </a:prstGeom>
        </p:spPr>
      </p:pic>
    </p:spTree>
    <p:extLst>
      <p:ext uri="{BB962C8B-B14F-4D97-AF65-F5344CB8AC3E}">
        <p14:creationId xmlns:p14="http://schemas.microsoft.com/office/powerpoint/2010/main" val="1210435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532463"/>
          </a:xfrm>
        </p:spPr>
        <p:txBody>
          <a:bodyPr>
            <a:normAutofit fontScale="90000"/>
          </a:bodyPr>
          <a:lstStyle/>
          <a:p>
            <a:r>
              <a:rPr lang="en-US" dirty="0" smtClean="0"/>
              <a:t> Experience and Expertise</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390904"/>
            <a:ext cx="3738277" cy="2664830"/>
          </a:xfrm>
        </p:spPr>
      </p:pic>
      <p:sp>
        <p:nvSpPr>
          <p:cNvPr id="4" name="Footer Placeholder 3"/>
          <p:cNvSpPr>
            <a:spLocks noGrp="1"/>
          </p:cNvSpPr>
          <p:nvPr>
            <p:ph type="ftr" sz="quarter" idx="11"/>
          </p:nvPr>
        </p:nvSpPr>
        <p:spPr>
          <a:xfrm>
            <a:off x="7696200" y="6373974"/>
            <a:ext cx="1143000" cy="304800"/>
          </a:xfrm>
        </p:spPr>
        <p:txBody>
          <a:bodyPr/>
          <a:lstStyle/>
          <a:p>
            <a:pPr>
              <a:defRPr/>
            </a:pPr>
            <a:r>
              <a:rPr lang="en-US" dirty="0" smtClean="0"/>
              <a:t> </a:t>
            </a:r>
            <a:r>
              <a:rPr lang="en-US" sz="1200" dirty="0" smtClean="0"/>
              <a:t>www.smf.org</a:t>
            </a:r>
            <a:endParaRPr lang="en-US" sz="12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442" y="2514600"/>
            <a:ext cx="4602958" cy="355803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1" y="4055734"/>
            <a:ext cx="3738277" cy="261084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185" y="6167330"/>
            <a:ext cx="1291053" cy="532780"/>
          </a:xfrm>
          <a:prstGeom prst="rect">
            <a:avLst/>
          </a:prstGeom>
        </p:spPr>
      </p:pic>
    </p:spTree>
    <p:extLst>
      <p:ext uri="{BB962C8B-B14F-4D97-AF65-F5344CB8AC3E}">
        <p14:creationId xmlns:p14="http://schemas.microsoft.com/office/powerpoint/2010/main" val="645084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761063"/>
          </a:xfrm>
        </p:spPr>
        <p:txBody>
          <a:bodyPr>
            <a:normAutofit/>
          </a:bodyPr>
          <a:lstStyle/>
          <a:p>
            <a:r>
              <a:rPr lang="en-US" dirty="0" smtClean="0"/>
              <a:t>Snell Tests For Public Safety</a:t>
            </a:r>
            <a:endParaRPr lang="en-US" dirty="0"/>
          </a:p>
        </p:txBody>
      </p:sp>
      <p:sp>
        <p:nvSpPr>
          <p:cNvPr id="3" name="Content Placeholder 2"/>
          <p:cNvSpPr>
            <a:spLocks noGrp="1"/>
          </p:cNvSpPr>
          <p:nvPr>
            <p:ph idx="1"/>
          </p:nvPr>
        </p:nvSpPr>
        <p:spPr/>
        <p:txBody>
          <a:bodyPr>
            <a:normAutofit/>
          </a:bodyPr>
          <a:lstStyle/>
          <a:p>
            <a:pPr lvl="1"/>
            <a:r>
              <a:rPr lang="en-US" sz="2800" dirty="0" smtClean="0"/>
              <a:t>Snell Web Site Helmet List</a:t>
            </a:r>
          </a:p>
          <a:p>
            <a:endParaRPr lang="en-US" sz="2800" dirty="0" smtClean="0"/>
          </a:p>
          <a:p>
            <a:pPr lvl="1"/>
            <a:r>
              <a:rPr lang="en-US" sz="2800" dirty="0" smtClean="0"/>
              <a:t>Updates Each Day</a:t>
            </a:r>
          </a:p>
          <a:p>
            <a:pPr lvl="1"/>
            <a:endParaRPr lang="en-US" sz="2800" dirty="0" smtClean="0"/>
          </a:p>
          <a:p>
            <a:pPr lvl="1"/>
            <a:r>
              <a:rPr lang="en-US" sz="2800" dirty="0" smtClean="0"/>
              <a:t>Certified Helmets by Name and Size</a:t>
            </a:r>
          </a:p>
          <a:p>
            <a:pPr lvl="1"/>
            <a:endParaRPr lang="en-US" sz="2800" dirty="0"/>
          </a:p>
          <a:p>
            <a:pPr lvl="1"/>
            <a:r>
              <a:rPr lang="en-US" sz="2800" dirty="0" smtClean="0"/>
              <a:t>Decertified Helmets Noted</a:t>
            </a:r>
            <a:endParaRPr lang="en-US" sz="2800" dirty="0"/>
          </a:p>
        </p:txBody>
      </p:sp>
      <p:sp>
        <p:nvSpPr>
          <p:cNvPr id="4" name="Footer Placeholder 3"/>
          <p:cNvSpPr>
            <a:spLocks noGrp="1"/>
          </p:cNvSpPr>
          <p:nvPr>
            <p:ph type="ftr" sz="quarter" idx="11"/>
          </p:nvPr>
        </p:nvSpPr>
        <p:spPr>
          <a:xfrm>
            <a:off x="7420789" y="6248400"/>
            <a:ext cx="1295400" cy="457199"/>
          </a:xfrm>
        </p:spPr>
        <p:txBody>
          <a:bodyPr/>
          <a:lstStyle/>
          <a:p>
            <a:pPr>
              <a:defRPr/>
            </a:pPr>
            <a:r>
              <a:rPr lang="en-US" sz="1400" dirty="0" smtClean="0"/>
              <a:t>www.smf.org</a:t>
            </a:r>
            <a:endParaRPr lang="en-US" sz="1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339" y="6066930"/>
            <a:ext cx="1291053" cy="532780"/>
          </a:xfrm>
          <a:prstGeom prst="rect">
            <a:avLst/>
          </a:prstGeom>
        </p:spPr>
      </p:pic>
    </p:spTree>
    <p:extLst>
      <p:ext uri="{BB962C8B-B14F-4D97-AF65-F5344CB8AC3E}">
        <p14:creationId xmlns:p14="http://schemas.microsoft.com/office/powerpoint/2010/main" val="2110875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837263"/>
          </a:xfrm>
        </p:spPr>
        <p:txBody>
          <a:bodyPr/>
          <a:lstStyle/>
          <a:p>
            <a:r>
              <a:rPr lang="en-US" dirty="0" smtClean="0"/>
              <a:t>Snell Helmets Save Lives.</a:t>
            </a:r>
            <a:endParaRPr lang="en-US"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0" y="1908668"/>
            <a:ext cx="3810000" cy="4267200"/>
          </a:xfrm>
        </p:spPr>
      </p:pic>
      <p:sp>
        <p:nvSpPr>
          <p:cNvPr id="4" name="Footer Placeholder 3"/>
          <p:cNvSpPr>
            <a:spLocks noGrp="1"/>
          </p:cNvSpPr>
          <p:nvPr>
            <p:ph type="ftr" sz="quarter" idx="11"/>
          </p:nvPr>
        </p:nvSpPr>
        <p:spPr>
          <a:xfrm>
            <a:off x="7213600" y="6327648"/>
            <a:ext cx="1524000" cy="381000"/>
          </a:xfrm>
        </p:spPr>
        <p:txBody>
          <a:bodyPr/>
          <a:lstStyle/>
          <a:p>
            <a:pPr>
              <a:defRPr/>
            </a:pPr>
            <a:r>
              <a:rPr lang="en-US" sz="1400" dirty="0" smtClean="0"/>
              <a:t> www.smf.org</a:t>
            </a:r>
            <a:endParaRPr lang="en-US" sz="1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873" y="6175868"/>
            <a:ext cx="1291053" cy="532780"/>
          </a:xfrm>
          <a:prstGeom prst="rect">
            <a:avLst/>
          </a:prstGeom>
        </p:spPr>
      </p:pic>
    </p:spTree>
    <p:extLst>
      <p:ext uri="{BB962C8B-B14F-4D97-AF65-F5344CB8AC3E}">
        <p14:creationId xmlns:p14="http://schemas.microsoft.com/office/powerpoint/2010/main" val="3461475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837263"/>
          </a:xfrm>
        </p:spPr>
        <p:txBody>
          <a:bodyPr>
            <a:noAutofit/>
          </a:bodyPr>
          <a:lstStyle/>
          <a:p>
            <a:r>
              <a:rPr lang="en-US" sz="3200" dirty="0" smtClean="0"/>
              <a:t>Austin Dillon</a:t>
            </a:r>
            <a:r>
              <a:rPr lang="en-US" sz="3200" dirty="0"/>
              <a:t> </a:t>
            </a:r>
            <a:r>
              <a:rPr lang="en-US" sz="3200" dirty="0" smtClean="0"/>
              <a:t>Walking Away from  </a:t>
            </a:r>
            <a:br>
              <a:rPr lang="en-US" sz="3200" dirty="0" smtClean="0"/>
            </a:br>
            <a:r>
              <a:rPr lang="en-US" sz="3200" dirty="0" smtClean="0"/>
              <a:t>2015 Crash NASCAR Daytona Finish</a:t>
            </a:r>
            <a:endParaRPr lang="en-US" sz="3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8399" y="2074761"/>
            <a:ext cx="6595534" cy="3927678"/>
          </a:xfrm>
        </p:spPr>
      </p:pic>
      <p:sp>
        <p:nvSpPr>
          <p:cNvPr id="4" name="Footer Placeholder 3"/>
          <p:cNvSpPr>
            <a:spLocks noGrp="1"/>
          </p:cNvSpPr>
          <p:nvPr>
            <p:ph type="ftr" sz="quarter" idx="11"/>
          </p:nvPr>
        </p:nvSpPr>
        <p:spPr>
          <a:xfrm>
            <a:off x="7620000" y="6324600"/>
            <a:ext cx="1295400" cy="381000"/>
          </a:xfrm>
        </p:spPr>
        <p:txBody>
          <a:bodyPr/>
          <a:lstStyle/>
          <a:p>
            <a:pPr>
              <a:defRPr/>
            </a:pPr>
            <a:r>
              <a:rPr lang="en-US" sz="1400" dirty="0" smtClean="0"/>
              <a:t>www.smf.org</a:t>
            </a:r>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873" y="6175868"/>
            <a:ext cx="1291053" cy="532780"/>
          </a:xfrm>
          <a:prstGeom prst="rect">
            <a:avLst/>
          </a:prstGeom>
        </p:spPr>
      </p:pic>
    </p:spTree>
    <p:extLst>
      <p:ext uri="{BB962C8B-B14F-4D97-AF65-F5344CB8AC3E}">
        <p14:creationId xmlns:p14="http://schemas.microsoft.com/office/powerpoint/2010/main" val="1520199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684863"/>
          </a:xfrm>
        </p:spPr>
        <p:txBody>
          <a:bodyPr>
            <a:normAutofit/>
          </a:bodyPr>
          <a:lstStyle/>
          <a:p>
            <a:r>
              <a:rPr lang="en-US" dirty="0" smtClean="0"/>
              <a:t>Helmet Fit Research</a:t>
            </a:r>
            <a:endParaRPr lang="en-US" dirty="0"/>
          </a:p>
        </p:txBody>
      </p:sp>
      <p:sp>
        <p:nvSpPr>
          <p:cNvPr id="3" name="Content Placeholder 2"/>
          <p:cNvSpPr>
            <a:spLocks noGrp="1"/>
          </p:cNvSpPr>
          <p:nvPr>
            <p:ph idx="1"/>
          </p:nvPr>
        </p:nvSpPr>
        <p:spPr/>
        <p:txBody>
          <a:bodyPr>
            <a:normAutofit/>
          </a:bodyPr>
          <a:lstStyle/>
          <a:p>
            <a:r>
              <a:rPr lang="en-US" sz="3200" dirty="0" smtClean="0"/>
              <a:t>Well-fitted </a:t>
            </a:r>
            <a:r>
              <a:rPr lang="en-US" sz="3200" dirty="0"/>
              <a:t>helmets protect better.</a:t>
            </a:r>
          </a:p>
          <a:p>
            <a:endParaRPr lang="en-US" sz="3200" dirty="0"/>
          </a:p>
          <a:p>
            <a:r>
              <a:rPr lang="en-US" sz="3200" dirty="0"/>
              <a:t>Dr. Amy McIntosh reported in 2012 that children with help fitting a helmet had concussions reduced by 41%.</a:t>
            </a:r>
          </a:p>
          <a:p>
            <a:pPr marL="0" indent="0">
              <a:buNone/>
            </a:pPr>
            <a:endParaRPr lang="en-US" sz="3200" dirty="0"/>
          </a:p>
        </p:txBody>
      </p:sp>
      <p:sp>
        <p:nvSpPr>
          <p:cNvPr id="4" name="Footer Placeholder 3"/>
          <p:cNvSpPr>
            <a:spLocks noGrp="1"/>
          </p:cNvSpPr>
          <p:nvPr>
            <p:ph type="ftr" sz="quarter" idx="11"/>
          </p:nvPr>
        </p:nvSpPr>
        <p:spPr>
          <a:xfrm>
            <a:off x="7289800" y="6317262"/>
            <a:ext cx="1371599" cy="355600"/>
          </a:xfrm>
        </p:spPr>
        <p:txBody>
          <a:bodyPr/>
          <a:lstStyle/>
          <a:p>
            <a:pPr>
              <a:defRPr/>
            </a:pPr>
            <a:r>
              <a:rPr lang="en-US" sz="1400" dirty="0" smtClean="0"/>
              <a:t>www.smf.org</a:t>
            </a:r>
            <a:endParaRPr lang="en-US" sz="1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873" y="6175868"/>
            <a:ext cx="1291053" cy="532780"/>
          </a:xfrm>
          <a:prstGeom prst="rect">
            <a:avLst/>
          </a:prstGeom>
        </p:spPr>
      </p:pic>
    </p:spTree>
    <p:extLst>
      <p:ext uri="{BB962C8B-B14F-4D97-AF65-F5344CB8AC3E}">
        <p14:creationId xmlns:p14="http://schemas.microsoft.com/office/powerpoint/2010/main" val="1041338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Choose among </a:t>
            </a:r>
            <a:br>
              <a:rPr lang="en-US" dirty="0" smtClean="0"/>
            </a:br>
            <a:r>
              <a:rPr lang="en-US" dirty="0" smtClean="0"/>
              <a:t>Today’s Motorcycle Helmets?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2648" y="1924350"/>
            <a:ext cx="6948350" cy="2097882"/>
          </a:xfrm>
        </p:spPr>
      </p:pic>
      <p:sp>
        <p:nvSpPr>
          <p:cNvPr id="4" name="Footer Placeholder 3"/>
          <p:cNvSpPr>
            <a:spLocks noGrp="1"/>
          </p:cNvSpPr>
          <p:nvPr>
            <p:ph type="ftr" sz="quarter" idx="11"/>
          </p:nvPr>
        </p:nvSpPr>
        <p:spPr>
          <a:xfrm>
            <a:off x="7415981" y="6172200"/>
            <a:ext cx="1219200" cy="357714"/>
          </a:xfrm>
        </p:spPr>
        <p:txBody>
          <a:bodyPr/>
          <a:lstStyle/>
          <a:p>
            <a:pPr>
              <a:defRPr/>
            </a:pPr>
            <a:r>
              <a:rPr lang="en-US" sz="1400" dirty="0" smtClean="0"/>
              <a:t>www.smf.org</a:t>
            </a:r>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4046381"/>
            <a:ext cx="6948350" cy="190769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210299"/>
            <a:ext cx="1125862" cy="464611"/>
          </a:xfrm>
          <a:prstGeom prst="rect">
            <a:avLst/>
          </a:prstGeom>
        </p:spPr>
      </p:pic>
    </p:spTree>
    <p:extLst>
      <p:ext uri="{BB962C8B-B14F-4D97-AF65-F5344CB8AC3E}">
        <p14:creationId xmlns:p14="http://schemas.microsoft.com/office/powerpoint/2010/main" val="1830569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20"/>
          <p:cNvSpPr>
            <a:spLocks noGrp="1" noChangeArrowheads="1"/>
          </p:cNvSpPr>
          <p:nvPr>
            <p:ph type="ftr" sz="quarter" idx="11"/>
          </p:nvPr>
        </p:nvSpPr>
        <p:spPr>
          <a:xfrm>
            <a:off x="7391400" y="6362700"/>
            <a:ext cx="1295400" cy="381000"/>
          </a:xfrm>
        </p:spPr>
        <p:txBody>
          <a:bodyPr/>
          <a:lstStyle/>
          <a:p>
            <a:pPr>
              <a:defRPr/>
            </a:pPr>
            <a:r>
              <a:rPr lang="en-US" sz="1400" dirty="0" smtClean="0"/>
              <a:t> www.smf.org</a:t>
            </a:r>
            <a:endParaRPr lang="en-US" sz="1400" dirty="0"/>
          </a:p>
        </p:txBody>
      </p:sp>
      <p:sp>
        <p:nvSpPr>
          <p:cNvPr id="308226" name="Rectangle 2"/>
          <p:cNvSpPr>
            <a:spLocks noGrp="1" noChangeArrowheads="1"/>
          </p:cNvSpPr>
          <p:nvPr>
            <p:ph type="title" idx="4294967295"/>
          </p:nvPr>
        </p:nvSpPr>
        <p:spPr>
          <a:xfrm>
            <a:off x="609600" y="609600"/>
            <a:ext cx="6934200" cy="609600"/>
          </a:xfrm>
        </p:spPr>
        <p:txBody>
          <a:bodyPr>
            <a:normAutofit fontScale="90000"/>
          </a:bodyPr>
          <a:lstStyle/>
          <a:p>
            <a:pPr algn="ctr" eaLnBrk="1" hangingPunct="1">
              <a:defRPr/>
            </a:pPr>
            <a:r>
              <a:rPr lang="en-US" dirty="0" smtClean="0"/>
              <a:t>Shell Spreads the Load.</a:t>
            </a:r>
            <a:br>
              <a:rPr lang="en-US" dirty="0" smtClean="0"/>
            </a:br>
            <a:r>
              <a:rPr lang="en-US" dirty="0" smtClean="0"/>
              <a:t>Liner Foam = More Braking Time</a:t>
            </a:r>
          </a:p>
        </p:txBody>
      </p:sp>
      <p:pic>
        <p:nvPicPr>
          <p:cNvPr id="30724" name="Picture 3" descr="Liner Impact Damage"/>
          <p:cNvPicPr>
            <a:picLocks noGrp="1" noChangeAspect="1" noChangeArrowheads="1"/>
          </p:cNvPicPr>
          <p:nvPr>
            <p:ph idx="4294967295"/>
          </p:nvPr>
        </p:nvPicPr>
        <p:blipFill>
          <a:blip r:embed="rId3" cstate="print"/>
          <a:srcRect/>
          <a:stretch>
            <a:fillRect/>
          </a:stretch>
        </p:blipFill>
        <p:spPr>
          <a:xfrm>
            <a:off x="1648968" y="1371600"/>
            <a:ext cx="5867400" cy="4591878"/>
          </a:xfrm>
          <a:no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873" y="6175868"/>
            <a:ext cx="1291053" cy="532780"/>
          </a:xfrm>
          <a:prstGeom prst="rect">
            <a:avLst/>
          </a:prstGeom>
        </p:spPr>
      </p:pic>
    </p:spTree>
    <p:extLst>
      <p:ext uri="{BB962C8B-B14F-4D97-AF65-F5344CB8AC3E}">
        <p14:creationId xmlns:p14="http://schemas.microsoft.com/office/powerpoint/2010/main" val="695281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Snell’s Mission</a:t>
            </a:r>
            <a:endParaRPr lang="en-US" dirty="0"/>
          </a:p>
        </p:txBody>
      </p:sp>
      <p:sp>
        <p:nvSpPr>
          <p:cNvPr id="3" name="Content Placeholder 2"/>
          <p:cNvSpPr>
            <a:spLocks noGrp="1"/>
          </p:cNvSpPr>
          <p:nvPr>
            <p:ph idx="1"/>
          </p:nvPr>
        </p:nvSpPr>
        <p:spPr/>
        <p:txBody>
          <a:bodyPr>
            <a:normAutofit/>
          </a:bodyPr>
          <a:lstStyle/>
          <a:p>
            <a:r>
              <a:rPr lang="en-US" sz="3200" dirty="0" smtClean="0"/>
              <a:t>Evidence Based Helmet Standards</a:t>
            </a:r>
          </a:p>
          <a:p>
            <a:endParaRPr lang="en-US" sz="3200" dirty="0"/>
          </a:p>
          <a:p>
            <a:r>
              <a:rPr lang="en-US" sz="3200" dirty="0" smtClean="0"/>
              <a:t>Premium Protective Helmets</a:t>
            </a:r>
          </a:p>
          <a:p>
            <a:endParaRPr lang="en-US" sz="3200" dirty="0"/>
          </a:p>
          <a:p>
            <a:r>
              <a:rPr lang="en-US" sz="3200" dirty="0" smtClean="0"/>
              <a:t>Injury Prevention Education</a:t>
            </a:r>
          </a:p>
          <a:p>
            <a:endParaRPr lang="en-US" dirty="0"/>
          </a:p>
          <a:p>
            <a:endParaRPr lang="en-US" dirty="0"/>
          </a:p>
        </p:txBody>
      </p:sp>
      <p:sp>
        <p:nvSpPr>
          <p:cNvPr id="4" name="Footer Placeholder 3"/>
          <p:cNvSpPr>
            <a:spLocks noGrp="1"/>
          </p:cNvSpPr>
          <p:nvPr>
            <p:ph type="ftr" sz="quarter" idx="11"/>
          </p:nvPr>
        </p:nvSpPr>
        <p:spPr>
          <a:xfrm>
            <a:off x="7409885" y="6267444"/>
            <a:ext cx="1219200" cy="342903"/>
          </a:xfrm>
        </p:spPr>
        <p:txBody>
          <a:bodyPr/>
          <a:lstStyle/>
          <a:p>
            <a:pPr>
              <a:defRPr/>
            </a:pPr>
            <a:r>
              <a:rPr lang="en-US" sz="1400" dirty="0" smtClean="0"/>
              <a:t>www.smf.org</a:t>
            </a:r>
            <a:endParaRPr lang="en-US" sz="1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873" y="6175868"/>
            <a:ext cx="1291053" cy="532780"/>
          </a:xfrm>
          <a:prstGeom prst="rect">
            <a:avLst/>
          </a:prstGeom>
        </p:spPr>
      </p:pic>
    </p:spTree>
    <p:extLst>
      <p:ext uri="{BB962C8B-B14F-4D97-AF65-F5344CB8AC3E}">
        <p14:creationId xmlns:p14="http://schemas.microsoft.com/office/powerpoint/2010/main" val="384577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We Don’t Make Helmet. </a:t>
            </a:r>
            <a:br>
              <a:rPr lang="en-US" dirty="0" smtClean="0"/>
            </a:br>
            <a:r>
              <a:rPr lang="en-US" dirty="0" smtClean="0"/>
              <a:t>We Make helmets Safer.</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5085" y="2133600"/>
            <a:ext cx="6572122" cy="3886200"/>
          </a:xfrm>
        </p:spPr>
      </p:pic>
      <p:sp>
        <p:nvSpPr>
          <p:cNvPr id="4" name="Footer Placeholder 3"/>
          <p:cNvSpPr>
            <a:spLocks noGrp="1"/>
          </p:cNvSpPr>
          <p:nvPr>
            <p:ph type="ftr" sz="quarter" idx="11"/>
          </p:nvPr>
        </p:nvSpPr>
        <p:spPr>
          <a:xfrm>
            <a:off x="7391400" y="6306534"/>
            <a:ext cx="1280320" cy="380999"/>
          </a:xfrm>
        </p:spPr>
        <p:txBody>
          <a:bodyPr/>
          <a:lstStyle/>
          <a:p>
            <a:pPr>
              <a:defRPr/>
            </a:pPr>
            <a:r>
              <a:rPr lang="en-US" sz="1400" dirty="0" smtClean="0"/>
              <a:t> www.smf.org</a:t>
            </a:r>
            <a:endParaRPr lang="en-US" sz="1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873" y="6175868"/>
            <a:ext cx="1291053" cy="532780"/>
          </a:xfrm>
          <a:prstGeom prst="rect">
            <a:avLst/>
          </a:prstGeom>
        </p:spPr>
      </p:pic>
    </p:spTree>
    <p:extLst>
      <p:ext uri="{BB962C8B-B14F-4D97-AF65-F5344CB8AC3E}">
        <p14:creationId xmlns:p14="http://schemas.microsoft.com/office/powerpoint/2010/main" val="2257720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837263"/>
          </a:xfrm>
        </p:spPr>
        <p:txBody>
          <a:bodyPr/>
          <a:lstStyle/>
          <a:p>
            <a:r>
              <a:rPr lang="en-US" dirty="0" smtClean="0"/>
              <a:t>Helmet Dos and Don’ts</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Replace every 5 years.</a:t>
            </a:r>
          </a:p>
          <a:p>
            <a:r>
              <a:rPr lang="en-US" sz="3200" dirty="0" smtClean="0"/>
              <a:t>Fasten chin strap.</a:t>
            </a:r>
          </a:p>
          <a:p>
            <a:r>
              <a:rPr lang="en-US" sz="3200" dirty="0" smtClean="0"/>
              <a:t>Clean with only soap and water.</a:t>
            </a:r>
          </a:p>
          <a:p>
            <a:r>
              <a:rPr lang="en-US" sz="3200" dirty="0" smtClean="0"/>
              <a:t>Do not cut or alter the helmet liner.</a:t>
            </a:r>
          </a:p>
          <a:p>
            <a:r>
              <a:rPr lang="en-US" sz="3200" dirty="0" smtClean="0"/>
              <a:t>Do not put helmet near hot muffler or engine.</a:t>
            </a:r>
          </a:p>
          <a:p>
            <a:r>
              <a:rPr lang="en-US" sz="3200" dirty="0" smtClean="0"/>
              <a:t>Do not place helmet atop mirror or handle bar</a:t>
            </a:r>
            <a:r>
              <a:rPr lang="en-US" dirty="0" smtClean="0"/>
              <a:t>.</a:t>
            </a:r>
          </a:p>
          <a:p>
            <a:endParaRPr lang="en-US" dirty="0"/>
          </a:p>
        </p:txBody>
      </p:sp>
      <p:sp>
        <p:nvSpPr>
          <p:cNvPr id="4" name="Footer Placeholder 3"/>
          <p:cNvSpPr>
            <a:spLocks noGrp="1"/>
          </p:cNvSpPr>
          <p:nvPr>
            <p:ph type="ftr" sz="quarter" idx="11"/>
          </p:nvPr>
        </p:nvSpPr>
        <p:spPr>
          <a:xfrm>
            <a:off x="7239000" y="6172200"/>
            <a:ext cx="1219200" cy="457199"/>
          </a:xfrm>
        </p:spPr>
        <p:txBody>
          <a:bodyPr/>
          <a:lstStyle/>
          <a:p>
            <a:pPr>
              <a:defRPr/>
            </a:pPr>
            <a:r>
              <a:rPr lang="en-US" sz="1400" dirty="0" smtClean="0"/>
              <a:t>www.smf.org</a:t>
            </a:r>
            <a:endParaRPr lang="en-US" sz="1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873" y="6175868"/>
            <a:ext cx="1291053" cy="532780"/>
          </a:xfrm>
          <a:prstGeom prst="rect">
            <a:avLst/>
          </a:prstGeom>
        </p:spPr>
      </p:pic>
    </p:spTree>
    <p:extLst>
      <p:ext uri="{BB962C8B-B14F-4D97-AF65-F5344CB8AC3E}">
        <p14:creationId xmlns:p14="http://schemas.microsoft.com/office/powerpoint/2010/main" val="2707831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3" name="Content Placeholder 2"/>
          <p:cNvSpPr>
            <a:spLocks noGrp="1"/>
          </p:cNvSpPr>
          <p:nvPr>
            <p:ph idx="1"/>
          </p:nvPr>
        </p:nvSpPr>
        <p:spPr/>
        <p:txBody>
          <a:bodyPr>
            <a:normAutofit/>
          </a:bodyPr>
          <a:lstStyle/>
          <a:p>
            <a:r>
              <a:rPr lang="en-US" dirty="0" smtClean="0"/>
              <a:t>Videos in Snell </a:t>
            </a:r>
            <a:r>
              <a:rPr lang="en-US" dirty="0" err="1" smtClean="0"/>
              <a:t>Youtube</a:t>
            </a:r>
            <a:r>
              <a:rPr lang="en-US" dirty="0" smtClean="0"/>
              <a:t> Channel</a:t>
            </a:r>
          </a:p>
          <a:p>
            <a:pPr lvl="1"/>
            <a:r>
              <a:rPr lang="en-US" sz="2400" dirty="0" smtClean="0"/>
              <a:t>How Helmet Works to Protect the Brain</a:t>
            </a:r>
          </a:p>
          <a:p>
            <a:pPr lvl="1"/>
            <a:r>
              <a:rPr lang="en-US" sz="2400" dirty="0" smtClean="0"/>
              <a:t>Why Helmet Standards Matter</a:t>
            </a:r>
          </a:p>
          <a:p>
            <a:pPr lvl="1"/>
            <a:r>
              <a:rPr lang="en-US" sz="2400" dirty="0" smtClean="0"/>
              <a:t>Snell Lab Tour</a:t>
            </a:r>
            <a:endParaRPr lang="en-US" sz="2400" dirty="0"/>
          </a:p>
          <a:p>
            <a:pPr lvl="1"/>
            <a:endParaRPr lang="en-US" sz="2400" dirty="0" smtClean="0"/>
          </a:p>
          <a:p>
            <a:pPr lvl="1"/>
            <a:r>
              <a:rPr lang="en-US" sz="2400" dirty="0" smtClean="0"/>
              <a:t>Snell Facebook/Twitter</a:t>
            </a:r>
          </a:p>
          <a:p>
            <a:pPr lvl="1"/>
            <a:endParaRPr lang="en-US" sz="2400" dirty="0" smtClean="0"/>
          </a:p>
          <a:p>
            <a:pPr lvl="1"/>
            <a:r>
              <a:rPr lang="en-US" sz="2400" dirty="0" smtClean="0"/>
              <a:t>Call </a:t>
            </a:r>
            <a:r>
              <a:rPr lang="en-US" sz="2400" dirty="0"/>
              <a:t>Snell Lab and Office: 916-331-5073</a:t>
            </a:r>
          </a:p>
          <a:p>
            <a:pPr lvl="1"/>
            <a:endParaRPr lang="en-US" sz="2400" dirty="0"/>
          </a:p>
          <a:p>
            <a:pPr lvl="1"/>
            <a:endParaRPr lang="en-US" dirty="0" smtClean="0"/>
          </a:p>
        </p:txBody>
      </p:sp>
      <p:sp>
        <p:nvSpPr>
          <p:cNvPr id="4" name="Footer Placeholder 3"/>
          <p:cNvSpPr>
            <a:spLocks noGrp="1"/>
          </p:cNvSpPr>
          <p:nvPr>
            <p:ph type="ftr" sz="quarter" idx="11"/>
          </p:nvPr>
        </p:nvSpPr>
        <p:spPr>
          <a:xfrm>
            <a:off x="7086600" y="6267444"/>
            <a:ext cx="1371600" cy="342904"/>
          </a:xfrm>
        </p:spPr>
        <p:txBody>
          <a:bodyPr/>
          <a:lstStyle/>
          <a:p>
            <a:pPr>
              <a:defRPr/>
            </a:pPr>
            <a:r>
              <a:rPr lang="en-US" sz="1400" dirty="0" smtClean="0"/>
              <a:t>www.smf.org</a:t>
            </a:r>
            <a:endParaRPr lang="en-US" sz="1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873" y="6175868"/>
            <a:ext cx="1291053" cy="532780"/>
          </a:xfrm>
          <a:prstGeom prst="rect">
            <a:avLst/>
          </a:prstGeom>
        </p:spPr>
      </p:pic>
    </p:spTree>
    <p:extLst>
      <p:ext uri="{BB962C8B-B14F-4D97-AF65-F5344CB8AC3E}">
        <p14:creationId xmlns:p14="http://schemas.microsoft.com/office/powerpoint/2010/main" val="3077071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20"/>
          <p:cNvSpPr>
            <a:spLocks noGrp="1" noChangeArrowheads="1"/>
          </p:cNvSpPr>
          <p:nvPr>
            <p:ph type="ftr" sz="quarter" idx="11"/>
          </p:nvPr>
        </p:nvSpPr>
        <p:spPr>
          <a:xfrm>
            <a:off x="7315200" y="6172200"/>
            <a:ext cx="1371600" cy="457200"/>
          </a:xfrm>
        </p:spPr>
        <p:txBody>
          <a:bodyPr/>
          <a:lstStyle/>
          <a:p>
            <a:pPr>
              <a:defRPr/>
            </a:pPr>
            <a:r>
              <a:rPr lang="en-US" sz="1400" dirty="0" smtClean="0"/>
              <a:t>www.smf.org</a:t>
            </a:r>
            <a:endParaRPr lang="en-US" sz="1400" dirty="0"/>
          </a:p>
        </p:txBody>
      </p:sp>
      <p:sp>
        <p:nvSpPr>
          <p:cNvPr id="125954" name="Rectangle 2"/>
          <p:cNvSpPr>
            <a:spLocks noGrp="1" noChangeArrowheads="1"/>
          </p:cNvSpPr>
          <p:nvPr>
            <p:ph type="title" idx="4294967295"/>
          </p:nvPr>
        </p:nvSpPr>
        <p:spPr>
          <a:xfrm>
            <a:off x="0" y="274638"/>
            <a:ext cx="7391400" cy="1143000"/>
          </a:xfrm>
        </p:spPr>
        <p:txBody>
          <a:bodyPr/>
          <a:lstStyle/>
          <a:p>
            <a:pPr algn="ctr" eaLnBrk="1" hangingPunct="1">
              <a:defRPr/>
            </a:pPr>
            <a:r>
              <a:rPr lang="en-US" dirty="0"/>
              <a:t>Last Words</a:t>
            </a:r>
          </a:p>
        </p:txBody>
      </p:sp>
      <p:sp>
        <p:nvSpPr>
          <p:cNvPr id="125955" name="Rectangle 3"/>
          <p:cNvSpPr>
            <a:spLocks noGrp="1" noChangeArrowheads="1"/>
          </p:cNvSpPr>
          <p:nvPr>
            <p:ph type="body" idx="4294967295"/>
          </p:nvPr>
        </p:nvSpPr>
        <p:spPr>
          <a:xfrm>
            <a:off x="914400" y="1600200"/>
            <a:ext cx="8077200" cy="4191000"/>
          </a:xfrm>
        </p:spPr>
        <p:txBody>
          <a:bodyPr>
            <a:normAutofit/>
          </a:bodyPr>
          <a:lstStyle/>
          <a:p>
            <a:pPr eaLnBrk="1" hangingPunct="1">
              <a:lnSpc>
                <a:spcPct val="90000"/>
              </a:lnSpc>
              <a:defRPr/>
            </a:pPr>
            <a:r>
              <a:rPr lang="en-US" sz="2800" dirty="0" smtClean="0"/>
              <a:t>Riders have no direct indicators of helmet protective capability</a:t>
            </a:r>
          </a:p>
          <a:p>
            <a:pPr eaLnBrk="1" hangingPunct="1">
              <a:lnSpc>
                <a:spcPct val="90000"/>
              </a:lnSpc>
              <a:defRPr/>
            </a:pPr>
            <a:r>
              <a:rPr lang="en-US" sz="2800" dirty="0" smtClean="0"/>
              <a:t>Riders can look for indirect indicators </a:t>
            </a:r>
          </a:p>
          <a:p>
            <a:pPr marL="0" indent="0" eaLnBrk="1" hangingPunct="1">
              <a:lnSpc>
                <a:spcPct val="90000"/>
              </a:lnSpc>
              <a:buNone/>
              <a:defRPr/>
            </a:pPr>
            <a:r>
              <a:rPr lang="en-US" sz="2800" dirty="0" smtClean="0"/>
              <a:t>  (</a:t>
            </a:r>
            <a:r>
              <a:rPr lang="en-US" sz="2800" dirty="0" err="1" smtClean="0"/>
              <a:t>e.g.:a</a:t>
            </a:r>
            <a:r>
              <a:rPr lang="en-US" sz="2800" dirty="0" smtClean="0"/>
              <a:t> serialized Snell sticker) </a:t>
            </a:r>
          </a:p>
          <a:p>
            <a:pPr eaLnBrk="1" hangingPunct="1">
              <a:lnSpc>
                <a:spcPct val="90000"/>
              </a:lnSpc>
              <a:defRPr/>
            </a:pPr>
            <a:r>
              <a:rPr lang="en-US" sz="2800" dirty="0" smtClean="0"/>
              <a:t>There are reasonably foreseeable crashes that will exceed a helmet’s protective capabilities.  </a:t>
            </a:r>
          </a:p>
          <a:p>
            <a:pPr eaLnBrk="1" hangingPunct="1">
              <a:lnSpc>
                <a:spcPct val="90000"/>
              </a:lnSpc>
              <a:defRPr/>
            </a:pPr>
            <a:r>
              <a:rPr lang="en-US" sz="2800" dirty="0" smtClean="0"/>
              <a:t>In serious crashes riders need all the impact management capability a helmet can offer.</a:t>
            </a:r>
          </a:p>
          <a:p>
            <a:pPr eaLnBrk="1" hangingPunct="1">
              <a:lnSpc>
                <a:spcPct val="90000"/>
              </a:lnSpc>
              <a:defRPr/>
            </a:pPr>
            <a:r>
              <a:rPr lang="en-US" sz="2800" dirty="0" smtClean="0"/>
              <a:t>www.smf.org  916-331-5073 for more info</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873" y="6175868"/>
            <a:ext cx="1291053" cy="5327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Motorcycle Helmet Effectiveness </a:t>
            </a:r>
            <a:endParaRPr lang="en-US" dirty="0"/>
          </a:p>
        </p:txBody>
      </p:sp>
      <p:sp>
        <p:nvSpPr>
          <p:cNvPr id="3" name="Content Placeholder 2"/>
          <p:cNvSpPr>
            <a:spLocks noGrp="1"/>
          </p:cNvSpPr>
          <p:nvPr>
            <p:ph idx="1"/>
          </p:nvPr>
        </p:nvSpPr>
        <p:spPr>
          <a:xfrm>
            <a:off x="762000" y="2085519"/>
            <a:ext cx="6887389" cy="3599316"/>
          </a:xfrm>
        </p:spPr>
        <p:txBody>
          <a:bodyPr>
            <a:normAutofit/>
          </a:bodyPr>
          <a:lstStyle/>
          <a:p>
            <a:r>
              <a:rPr lang="en-US" sz="3200" dirty="0" smtClean="0"/>
              <a:t>NHTSA estimates that motorcycle helmet usage leads to:</a:t>
            </a:r>
          </a:p>
          <a:p>
            <a:endParaRPr lang="en-US" sz="3200" dirty="0"/>
          </a:p>
          <a:p>
            <a:r>
              <a:rPr lang="en-US" sz="3200" dirty="0" smtClean="0"/>
              <a:t>37% reduction of crash fatality</a:t>
            </a:r>
          </a:p>
          <a:p>
            <a:endParaRPr lang="en-US" sz="3200" dirty="0"/>
          </a:p>
          <a:p>
            <a:r>
              <a:rPr lang="en-US" sz="3200" dirty="0" smtClean="0"/>
              <a:t>67% prevention of brain injuries</a:t>
            </a:r>
            <a:endParaRPr lang="en-US" sz="3200" dirty="0"/>
          </a:p>
        </p:txBody>
      </p:sp>
      <p:sp>
        <p:nvSpPr>
          <p:cNvPr id="4" name="Footer Placeholder 3"/>
          <p:cNvSpPr>
            <a:spLocks noGrp="1"/>
          </p:cNvSpPr>
          <p:nvPr>
            <p:ph type="ftr" sz="quarter" idx="11"/>
          </p:nvPr>
        </p:nvSpPr>
        <p:spPr>
          <a:xfrm>
            <a:off x="7685965" y="6248400"/>
            <a:ext cx="1219200" cy="388411"/>
          </a:xfrm>
        </p:spPr>
        <p:txBody>
          <a:bodyPr/>
          <a:lstStyle/>
          <a:p>
            <a:pPr>
              <a:defRPr/>
            </a:pPr>
            <a:r>
              <a:rPr lang="en-US" sz="1400" dirty="0" smtClean="0"/>
              <a:t>www.smf.org</a:t>
            </a:r>
            <a:endParaRPr lang="en-US" sz="1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350" y="6172820"/>
            <a:ext cx="1291053" cy="532780"/>
          </a:xfrm>
          <a:prstGeom prst="rect">
            <a:avLst/>
          </a:prstGeom>
        </p:spPr>
      </p:pic>
    </p:spTree>
    <p:extLst>
      <p:ext uri="{BB962C8B-B14F-4D97-AF65-F5344CB8AC3E}">
        <p14:creationId xmlns:p14="http://schemas.microsoft.com/office/powerpoint/2010/main" val="1348548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Fact Check</a:t>
            </a:r>
            <a:endParaRPr lang="en-US" dirty="0"/>
          </a:p>
        </p:txBody>
      </p:sp>
      <p:sp>
        <p:nvSpPr>
          <p:cNvPr id="3" name="Content Placeholder 2"/>
          <p:cNvSpPr>
            <a:spLocks noGrp="1"/>
          </p:cNvSpPr>
          <p:nvPr>
            <p:ph idx="1"/>
          </p:nvPr>
        </p:nvSpPr>
        <p:spPr/>
        <p:txBody>
          <a:bodyPr>
            <a:normAutofit/>
          </a:bodyPr>
          <a:lstStyle/>
          <a:p>
            <a:endParaRPr lang="en-US" dirty="0" smtClean="0"/>
          </a:p>
          <a:p>
            <a:pPr lvl="1"/>
            <a:r>
              <a:rPr lang="en-US" sz="3200" dirty="0" smtClean="0"/>
              <a:t>DOT Standard has not changed for more protection since 1974.</a:t>
            </a:r>
          </a:p>
          <a:p>
            <a:pPr lvl="1"/>
            <a:endParaRPr lang="en-US" sz="3200" dirty="0" smtClean="0"/>
          </a:p>
          <a:p>
            <a:pPr lvl="1"/>
            <a:r>
              <a:rPr lang="en-US" sz="3200" dirty="0" smtClean="0"/>
              <a:t>Snell Standards Update Every 5 Years.</a:t>
            </a:r>
          </a:p>
          <a:p>
            <a:pPr lvl="1"/>
            <a:endParaRPr lang="en-US" sz="3200" dirty="0"/>
          </a:p>
          <a:p>
            <a:endParaRPr lang="en-US" dirty="0"/>
          </a:p>
        </p:txBody>
      </p:sp>
      <p:sp>
        <p:nvSpPr>
          <p:cNvPr id="4" name="Footer Placeholder 3"/>
          <p:cNvSpPr>
            <a:spLocks noGrp="1"/>
          </p:cNvSpPr>
          <p:nvPr>
            <p:ph type="ftr" sz="quarter" idx="11"/>
          </p:nvPr>
        </p:nvSpPr>
        <p:spPr>
          <a:xfrm>
            <a:off x="7543800" y="6096000"/>
            <a:ext cx="1371600" cy="502707"/>
          </a:xfrm>
        </p:spPr>
        <p:txBody>
          <a:bodyPr/>
          <a:lstStyle/>
          <a:p>
            <a:pPr>
              <a:defRPr/>
            </a:pPr>
            <a:r>
              <a:rPr lang="en-US" sz="1400" dirty="0" smtClean="0"/>
              <a:t>www.smf.org</a:t>
            </a:r>
            <a:endParaRPr lang="en-US" sz="1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350" y="6172820"/>
            <a:ext cx="1291053" cy="532780"/>
          </a:xfrm>
          <a:prstGeom prst="rect">
            <a:avLst/>
          </a:prstGeom>
        </p:spPr>
      </p:pic>
    </p:spTree>
    <p:extLst>
      <p:ext uri="{BB962C8B-B14F-4D97-AF65-F5344CB8AC3E}">
        <p14:creationId xmlns:p14="http://schemas.microsoft.com/office/powerpoint/2010/main" val="3359003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M2015 Standard</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2819400"/>
            <a:ext cx="5177568" cy="1208627"/>
          </a:xfrm>
        </p:spPr>
      </p:pic>
      <p:sp>
        <p:nvSpPr>
          <p:cNvPr id="4" name="Footer Placeholder 3"/>
          <p:cNvSpPr>
            <a:spLocks noGrp="1"/>
          </p:cNvSpPr>
          <p:nvPr>
            <p:ph type="ftr" sz="quarter" idx="11"/>
          </p:nvPr>
        </p:nvSpPr>
        <p:spPr>
          <a:xfrm>
            <a:off x="7315200" y="6248400"/>
            <a:ext cx="1447800" cy="457200"/>
          </a:xfrm>
        </p:spPr>
        <p:txBody>
          <a:bodyPr/>
          <a:lstStyle/>
          <a:p>
            <a:pPr>
              <a:defRPr/>
            </a:pPr>
            <a:r>
              <a:rPr lang="en-US" sz="1400" dirty="0" smtClean="0"/>
              <a:t>www.smf.org</a:t>
            </a:r>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210299"/>
            <a:ext cx="1125862" cy="464611"/>
          </a:xfrm>
          <a:prstGeom prst="rect">
            <a:avLst/>
          </a:prstGeom>
        </p:spPr>
      </p:pic>
    </p:spTree>
    <p:extLst>
      <p:ext uri="{BB962C8B-B14F-4D97-AF65-F5344CB8AC3E}">
        <p14:creationId xmlns:p14="http://schemas.microsoft.com/office/powerpoint/2010/main" val="29528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M2020 Standard</a:t>
            </a:r>
            <a:br>
              <a:rPr lang="en-US" dirty="0" smtClean="0"/>
            </a:br>
            <a:r>
              <a:rPr lang="en-US" dirty="0" smtClean="0"/>
              <a:t>Effective October 1, 2019</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2971800"/>
            <a:ext cx="5195259" cy="1206688"/>
          </a:xfrm>
        </p:spPr>
      </p:pic>
      <p:sp>
        <p:nvSpPr>
          <p:cNvPr id="4" name="Footer Placeholder 3"/>
          <p:cNvSpPr>
            <a:spLocks noGrp="1"/>
          </p:cNvSpPr>
          <p:nvPr>
            <p:ph type="ftr" sz="quarter" idx="11"/>
          </p:nvPr>
        </p:nvSpPr>
        <p:spPr>
          <a:xfrm>
            <a:off x="7315200" y="6324600"/>
            <a:ext cx="1295400" cy="304800"/>
          </a:xfrm>
        </p:spPr>
        <p:txBody>
          <a:bodyPr/>
          <a:lstStyle/>
          <a:p>
            <a:pPr>
              <a:defRPr/>
            </a:pPr>
            <a:r>
              <a:rPr lang="en-US" sz="1400" dirty="0" smtClean="0"/>
              <a:t>www.smf.org</a:t>
            </a:r>
            <a:endParaRPr lang="en-US" sz="1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210299"/>
            <a:ext cx="1125862" cy="464611"/>
          </a:xfrm>
          <a:prstGeom prst="rect">
            <a:avLst/>
          </a:prstGeom>
        </p:spPr>
      </p:pic>
    </p:spTree>
    <p:extLst>
      <p:ext uri="{BB962C8B-B14F-4D97-AF65-F5344CB8AC3E}">
        <p14:creationId xmlns:p14="http://schemas.microsoft.com/office/powerpoint/2010/main" val="187640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Newer Helmets and </a:t>
            </a:r>
            <a:br>
              <a:rPr lang="en-US" dirty="0" smtClean="0"/>
            </a:br>
            <a:r>
              <a:rPr lang="en-US" dirty="0" smtClean="0"/>
              <a:t>Greater Protection</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The effectiveness of helmet has increased from 29% between 1982-1987 to 37% between 1993-2002.(NHTSA reports)</a:t>
            </a:r>
          </a:p>
          <a:p>
            <a:endParaRPr lang="en-US" dirty="0" smtClean="0"/>
          </a:p>
          <a:p>
            <a:r>
              <a:rPr lang="en-US" sz="3200" dirty="0" smtClean="0"/>
              <a:t>Tougher Snell Standards</a:t>
            </a:r>
          </a:p>
          <a:p>
            <a:endParaRPr lang="en-US" sz="3200" dirty="0" smtClean="0"/>
          </a:p>
          <a:p>
            <a:r>
              <a:rPr lang="en-US" sz="3200" dirty="0" smtClean="0"/>
              <a:t>DOT Standard Unchanged</a:t>
            </a:r>
          </a:p>
          <a:p>
            <a:endParaRPr lang="en-US" dirty="0" smtClean="0"/>
          </a:p>
          <a:p>
            <a:r>
              <a:rPr lang="en-US" sz="3200" dirty="0" smtClean="0"/>
              <a:t>Better Designs and Materials</a:t>
            </a:r>
          </a:p>
          <a:p>
            <a:endParaRPr lang="en-US" sz="3200" dirty="0"/>
          </a:p>
          <a:p>
            <a:endParaRPr lang="en-US" dirty="0"/>
          </a:p>
        </p:txBody>
      </p:sp>
      <p:sp>
        <p:nvSpPr>
          <p:cNvPr id="4" name="Footer Placeholder 3"/>
          <p:cNvSpPr>
            <a:spLocks noGrp="1"/>
          </p:cNvSpPr>
          <p:nvPr>
            <p:ph type="ftr" sz="quarter" idx="11"/>
          </p:nvPr>
        </p:nvSpPr>
        <p:spPr>
          <a:xfrm>
            <a:off x="7086600" y="6172820"/>
            <a:ext cx="1219200" cy="502707"/>
          </a:xfrm>
        </p:spPr>
        <p:txBody>
          <a:bodyPr/>
          <a:lstStyle/>
          <a:p>
            <a:pPr>
              <a:defRPr/>
            </a:pPr>
            <a:r>
              <a:rPr lang="en-US" sz="1400" dirty="0" smtClean="0"/>
              <a:t>www.smf.org</a:t>
            </a:r>
            <a:endParaRPr lang="en-US" sz="1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350" y="6172820"/>
            <a:ext cx="1291053" cy="532780"/>
          </a:xfrm>
          <a:prstGeom prst="rect">
            <a:avLst/>
          </a:prstGeom>
        </p:spPr>
      </p:pic>
    </p:spTree>
    <p:extLst>
      <p:ext uri="{BB962C8B-B14F-4D97-AF65-F5344CB8AC3E}">
        <p14:creationId xmlns:p14="http://schemas.microsoft.com/office/powerpoint/2010/main" val="3273244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t>Snell Motorcycle </a:t>
            </a:r>
            <a:br>
              <a:rPr lang="en-US" sz="4400" dirty="0" smtClean="0"/>
            </a:br>
            <a:r>
              <a:rPr lang="en-US" sz="4400" dirty="0" smtClean="0"/>
              <a:t>Helmet Standards</a:t>
            </a:r>
            <a:endParaRPr lang="en-US" sz="44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7731" y="2116682"/>
            <a:ext cx="6689108" cy="3979863"/>
          </a:xfrm>
        </p:spPr>
      </p:pic>
      <p:sp>
        <p:nvSpPr>
          <p:cNvPr id="4" name="Footer Placeholder 3"/>
          <p:cNvSpPr>
            <a:spLocks noGrp="1"/>
          </p:cNvSpPr>
          <p:nvPr>
            <p:ph type="ftr" sz="quarter" idx="11"/>
          </p:nvPr>
        </p:nvSpPr>
        <p:spPr>
          <a:xfrm>
            <a:off x="7428173" y="6312006"/>
            <a:ext cx="1295400" cy="355088"/>
          </a:xfrm>
        </p:spPr>
        <p:txBody>
          <a:bodyPr/>
          <a:lstStyle/>
          <a:p>
            <a:pPr>
              <a:defRPr/>
            </a:pPr>
            <a:r>
              <a:rPr lang="en-US" sz="1400" dirty="0" smtClean="0"/>
              <a:t>www.smf.org</a:t>
            </a:r>
            <a:endParaRPr lang="en-US" sz="1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210299"/>
            <a:ext cx="1125862" cy="464611"/>
          </a:xfrm>
          <a:prstGeom prst="rect">
            <a:avLst/>
          </a:prstGeom>
        </p:spPr>
      </p:pic>
    </p:spTree>
    <p:extLst>
      <p:ext uri="{BB962C8B-B14F-4D97-AF65-F5344CB8AC3E}">
        <p14:creationId xmlns:p14="http://schemas.microsoft.com/office/powerpoint/2010/main" val="2977502113"/>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Berlin</Template>
  <TotalTime>6301</TotalTime>
  <Words>565</Words>
  <Application>Microsoft Office PowerPoint</Application>
  <PresentationFormat>On-screen Show (4:3)</PresentationFormat>
  <Paragraphs>139</Paragraphs>
  <Slides>35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Trebuchet MS</vt:lpstr>
      <vt:lpstr>Wingdings</vt:lpstr>
      <vt:lpstr>Berlin</vt:lpstr>
      <vt:lpstr>New Snell M2020 Standard  Premium Head Protection</vt:lpstr>
      <vt:lpstr>Helmet in 1950s</vt:lpstr>
      <vt:lpstr>How to Choose among  Today’s Motorcycle Helmets?</vt:lpstr>
      <vt:lpstr>Motorcycle Helmet Effectiveness </vt:lpstr>
      <vt:lpstr>Fact Check</vt:lpstr>
      <vt:lpstr>Current M2015 Standard</vt:lpstr>
      <vt:lpstr>New M2020 Standard Effective October 1, 2019</vt:lpstr>
      <vt:lpstr>Newer Helmets and  Greater Protection</vt:lpstr>
      <vt:lpstr>Snell Motorcycle  Helmet Standards</vt:lpstr>
      <vt:lpstr>PowerPoint Presentation</vt:lpstr>
      <vt:lpstr>Snell Means Premium Protection. DOT and ECE are Minimum Requirement.</vt:lpstr>
      <vt:lpstr>Effectiveness of Standards</vt:lpstr>
      <vt:lpstr>Not how Snell tests helmet</vt:lpstr>
      <vt:lpstr>Oldest Snell Testing Photo</vt:lpstr>
      <vt:lpstr> Snell Lab in Early 1960s</vt:lpstr>
      <vt:lpstr>Snell Test Lab Today</vt:lpstr>
      <vt:lpstr>Scientifically Valid  &amp; Repeatable Test</vt:lpstr>
      <vt:lpstr>Snell Impact Test</vt:lpstr>
      <vt:lpstr>Wireless Head Form for  Rotational Impact Test</vt:lpstr>
      <vt:lpstr>Snell Retention Test</vt:lpstr>
      <vt:lpstr>Snell Penetration Test</vt:lpstr>
      <vt:lpstr>Roll-off Test</vt:lpstr>
      <vt:lpstr>Snell Face Shield Test</vt:lpstr>
      <vt:lpstr>Some fail tests.</vt:lpstr>
      <vt:lpstr> Experience and Expertise</vt:lpstr>
      <vt:lpstr>Snell Tests For Public Safety</vt:lpstr>
      <vt:lpstr>Snell Helmets Save Lives.</vt:lpstr>
      <vt:lpstr>Austin Dillon Walking Away from   2015 Crash NASCAR Daytona Finish</vt:lpstr>
      <vt:lpstr>Helmet Fit Research</vt:lpstr>
      <vt:lpstr>Shell Spreads the Load. Liner Foam = More Braking Time</vt:lpstr>
      <vt:lpstr>Snell’s Mission</vt:lpstr>
      <vt:lpstr>We Don’t Make Helmet.  We Make helmets Safer.</vt:lpstr>
      <vt:lpstr>Helmet Dos and Don’ts</vt:lpstr>
      <vt:lpstr>More Information</vt:lpstr>
      <vt:lpstr>Last Words</vt:lpstr>
    </vt:vector>
  </TitlesOfParts>
  <Company>Snell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Snell Memorial Foundation</dc:title>
  <dc:creator>Ed</dc:creator>
  <cp:lastModifiedBy>Dennis A</cp:lastModifiedBy>
  <cp:revision>434</cp:revision>
  <dcterms:created xsi:type="dcterms:W3CDTF">2004-08-06T18:31:10Z</dcterms:created>
  <dcterms:modified xsi:type="dcterms:W3CDTF">2019-09-24T20:57:32Z</dcterms:modified>
</cp:coreProperties>
</file>